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7" r:id="rId3"/>
    <p:sldId id="292" r:id="rId4"/>
    <p:sldId id="289" r:id="rId5"/>
    <p:sldId id="278" r:id="rId6"/>
    <p:sldId id="291" r:id="rId7"/>
    <p:sldId id="272" r:id="rId8"/>
    <p:sldId id="290" r:id="rId9"/>
    <p:sldId id="274" r:id="rId10"/>
    <p:sldId id="266" r:id="rId11"/>
    <p:sldId id="268" r:id="rId12"/>
    <p:sldId id="270" r:id="rId13"/>
    <p:sldId id="269" r:id="rId14"/>
    <p:sldId id="316" r:id="rId15"/>
    <p:sldId id="320" r:id="rId16"/>
    <p:sldId id="318" r:id="rId17"/>
    <p:sldId id="317" r:id="rId18"/>
    <p:sldId id="321" r:id="rId19"/>
    <p:sldId id="312" r:id="rId20"/>
    <p:sldId id="314" r:id="rId21"/>
    <p:sldId id="293" r:id="rId22"/>
    <p:sldId id="295" r:id="rId23"/>
    <p:sldId id="296" r:id="rId24"/>
    <p:sldId id="297" r:id="rId25"/>
    <p:sldId id="305" r:id="rId26"/>
    <p:sldId id="294" r:id="rId27"/>
    <p:sldId id="306" r:id="rId28"/>
    <p:sldId id="307" r:id="rId29"/>
    <p:sldId id="308" r:id="rId30"/>
    <p:sldId id="309" r:id="rId31"/>
    <p:sldId id="310" r:id="rId32"/>
    <p:sldId id="311" r:id="rId33"/>
    <p:sldId id="313" r:id="rId34"/>
    <p:sldId id="302" r:id="rId35"/>
    <p:sldId id="298" r:id="rId36"/>
    <p:sldId id="299" r:id="rId37"/>
    <p:sldId id="304" r:id="rId38"/>
    <p:sldId id="300" r:id="rId39"/>
    <p:sldId id="301" r:id="rId40"/>
    <p:sldId id="303" r:id="rId41"/>
    <p:sldId id="31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855" autoAdjust="0"/>
    <p:restoredTop sz="83548" autoAdjust="0"/>
  </p:normalViewPr>
  <p:slideViewPr>
    <p:cSldViewPr>
      <p:cViewPr>
        <p:scale>
          <a:sx n="100" d="100"/>
          <a:sy n="100" d="100"/>
        </p:scale>
        <p:origin x="-4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D3F71-4BF5-4471-A8F6-D886523E3E8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92611-9919-4AD4-9A86-BC61723D15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Ancestry.com  Parents Wilhelm </a:t>
            </a:r>
            <a:r>
              <a:rPr lang="en-US" dirty="0" err="1" smtClean="0"/>
              <a:t>Schuetz</a:t>
            </a:r>
            <a:r>
              <a:rPr lang="en-US" dirty="0" smtClean="0"/>
              <a:t> m. Anna M </a:t>
            </a:r>
            <a:r>
              <a:rPr lang="en-US" dirty="0" err="1" smtClean="0"/>
              <a:t>Boerger</a:t>
            </a:r>
            <a:r>
              <a:rPr lang="en-US" dirty="0" smtClean="0"/>
              <a:t> d. 1862 daughter of Johann H </a:t>
            </a:r>
            <a:r>
              <a:rPr lang="en-US" dirty="0" err="1" smtClean="0"/>
              <a:t>Boerger</a:t>
            </a:r>
            <a:r>
              <a:rPr lang="en-US" dirty="0" smtClean="0"/>
              <a:t> (BigTree2013) </a:t>
            </a:r>
            <a:r>
              <a:rPr lang="en-US" dirty="0" err="1" smtClean="0"/>
              <a:t>Laurie_Shields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Obit says Anna &amp; Mathias were married 20 March 1896.  Best Info is 21 March 1895.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Death Certificate listed as </a:t>
            </a:r>
            <a:r>
              <a:rPr lang="en-US" dirty="0" err="1" smtClean="0"/>
              <a:t>Undbenstock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Wm &amp; Anna </a:t>
            </a:r>
            <a:r>
              <a:rPr lang="en-US" dirty="0" err="1" smtClean="0"/>
              <a:t>Schuetz</a:t>
            </a:r>
            <a:r>
              <a:rPr lang="en-US" dirty="0" smtClean="0"/>
              <a:t> info from </a:t>
            </a:r>
            <a:r>
              <a:rPr lang="en-US" dirty="0" err="1" smtClean="0"/>
              <a:t>Lorraines</a:t>
            </a:r>
            <a:r>
              <a:rPr lang="en-US" dirty="0" smtClean="0"/>
              <a:t> Paper.</a:t>
            </a:r>
          </a:p>
          <a:p>
            <a:endParaRPr lang="en-US" dirty="0" smtClean="0"/>
          </a:p>
          <a:p>
            <a:r>
              <a:rPr lang="en-US" dirty="0" smtClean="0"/>
              <a:t>1. Johann </a:t>
            </a:r>
            <a:r>
              <a:rPr lang="en-US" dirty="0" err="1" smtClean="0"/>
              <a:t>Heinrick</a:t>
            </a:r>
            <a:r>
              <a:rPr lang="en-US" dirty="0" smtClean="0"/>
              <a:t> </a:t>
            </a:r>
            <a:r>
              <a:rPr lang="en-US" dirty="0" err="1" smtClean="0"/>
              <a:t>Boerger</a:t>
            </a:r>
            <a:endParaRPr lang="en-US" dirty="0" smtClean="0"/>
          </a:p>
          <a:p>
            <a:r>
              <a:rPr lang="en-US" dirty="0" smtClean="0"/>
              <a:t>	2. </a:t>
            </a:r>
            <a:r>
              <a:rPr lang="en-US" dirty="0" err="1" smtClean="0"/>
              <a:t>Margarethe</a:t>
            </a:r>
            <a:r>
              <a:rPr lang="en-US" dirty="0" smtClean="0"/>
              <a:t> </a:t>
            </a:r>
            <a:r>
              <a:rPr lang="en-US" dirty="0" err="1" smtClean="0"/>
              <a:t>Boerger</a:t>
            </a:r>
            <a:r>
              <a:rPr lang="en-US" baseline="0" dirty="0" smtClean="0"/>
              <a:t> from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BIG TREE 2013 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laurie_shields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b. ?-d. 1862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2.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Caspar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Boerger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b. d. 1884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2.  Nickolas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Boerger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b. 1830-d. 1901</a:t>
            </a:r>
            <a:endParaRPr lang="en-US" b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Cannot find Anna Schroeder</a:t>
            </a:r>
          </a:p>
          <a:p>
            <a:endParaRPr lang="en-US" dirty="0" smtClean="0"/>
          </a:p>
          <a:p>
            <a:r>
              <a:rPr lang="en-US" dirty="0" smtClean="0"/>
              <a:t>Who’s Willie Schroeder age 23?</a:t>
            </a:r>
          </a:p>
          <a:p>
            <a:r>
              <a:rPr lang="en-US" dirty="0" smtClean="0"/>
              <a:t>Paul is 9 </a:t>
            </a:r>
            <a:r>
              <a:rPr lang="en-US" dirty="0" err="1" smtClean="0"/>
              <a:t>y.o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are going to Illinois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Paul H Schroeder Age: 34 Gender: Male Birth Year: </a:t>
            </a:r>
            <a:r>
              <a:rPr lang="en-US" dirty="0" err="1" smtClean="0"/>
              <a:t>abt</a:t>
            </a:r>
            <a:r>
              <a:rPr lang="en-US" dirty="0" smtClean="0"/>
              <a:t> 1880 Marriage Type: Marriage </a:t>
            </a:r>
            <a:r>
              <a:rPr lang="en-US" dirty="0" err="1" smtClean="0"/>
              <a:t>Marriage</a:t>
            </a:r>
            <a:r>
              <a:rPr lang="en-US" dirty="0" smtClean="0"/>
              <a:t> Date: 29 Apr 1914 Marriage Place: Chicago, Cook, Illinois Spouse Name: A Louise C Schroeder Spouse Age: 34 Spouse Gender: Female FHL Film Number: 1030570 </a:t>
            </a:r>
            <a:r>
              <a:rPr lang="en-US" b="1" dirty="0" smtClean="0"/>
              <a:t>Start a Tree with This Person: Paul H Schroeder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Begin your tree with: Paul H Schroeder </a:t>
            </a:r>
            <a:r>
              <a:rPr lang="en-US" b="1" dirty="0" smtClean="0"/>
              <a:t>Save to my shoebox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Save this record for later evaluation and organization or Cancel </a:t>
            </a:r>
          </a:p>
          <a:p>
            <a:r>
              <a:rPr lang="en-US" b="1" dirty="0" smtClean="0"/>
              <a:t>Save This Record</a:t>
            </a:r>
          </a:p>
          <a:p>
            <a:r>
              <a:rPr lang="en-US" dirty="0" smtClean="0"/>
              <a:t>Attach this record to a person in your tree as a source record, or save for later evaluation. Save  </a:t>
            </a:r>
          </a:p>
          <a:p>
            <a:r>
              <a:rPr lang="en-US" b="1" dirty="0" smtClean="0"/>
              <a:t>Source Information: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Ancestry.com. </a:t>
            </a:r>
            <a:r>
              <a:rPr lang="en-US" i="1" dirty="0" smtClean="0"/>
              <a:t>Cook County, Illinois, Marriages Index, 1871-1920</a:t>
            </a:r>
            <a:r>
              <a:rPr lang="en-US" dirty="0" smtClean="0"/>
              <a:t> [database on-line]. Provo, UT, USA: Ancestry.com Operations, Inc., 2011. </a:t>
            </a:r>
          </a:p>
          <a:p>
            <a:r>
              <a:rPr lang="en-US" dirty="0" smtClean="0"/>
              <a:t>Original data: “Illinois, Cook County Marriages, 1871–1920.” Index. </a:t>
            </a:r>
            <a:r>
              <a:rPr lang="en-US" dirty="0" err="1" smtClean="0"/>
              <a:t>FamilySearch</a:t>
            </a:r>
            <a:r>
              <a:rPr lang="en-US" dirty="0" smtClean="0"/>
              <a:t>, Salt Lake City, Utah, 2010. Illinois Department of Public Health records. "Marriage Records, 1871–present." Division of Vital Records, Springfield, Illinois.</a:t>
            </a:r>
          </a:p>
          <a:p>
            <a:endParaRPr lang="en-US" dirty="0" smtClean="0"/>
          </a:p>
          <a:p>
            <a:r>
              <a:rPr lang="en-US" dirty="0" smtClean="0"/>
              <a:t>Paul Schroeder  B. 1880  D. March 7, 1969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Carrie </a:t>
            </a:r>
            <a:r>
              <a:rPr lang="en-US" dirty="0" err="1" smtClean="0"/>
              <a:t>Wiedman</a:t>
            </a:r>
            <a:r>
              <a:rPr lang="en-US" dirty="0" smtClean="0"/>
              <a:t>,  Mother-in-Law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Resting place for Great Grandmother and Grandfather.</a:t>
            </a:r>
          </a:p>
          <a:p>
            <a:r>
              <a:rPr lang="en-US" smtClean="0"/>
              <a:t>Elizabeth Schroeder was orphaned in Germany and arrived in US ca. 1890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1EA161-5755-4F05-960A-7CD8D5A1C87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Maria Magdalena </a:t>
            </a:r>
            <a:r>
              <a:rPr lang="en-US" dirty="0" err="1" smtClean="0"/>
              <a:t>Umbdenstock</a:t>
            </a:r>
            <a:r>
              <a:rPr lang="en-US" dirty="0" smtClean="0"/>
              <a:t> can be traced to </a:t>
            </a:r>
            <a:r>
              <a:rPr lang="en-US" dirty="0" err="1" smtClean="0"/>
              <a:t>Ullrich</a:t>
            </a:r>
            <a:endParaRPr lang="en-US" dirty="0" smtClean="0"/>
          </a:p>
          <a:p>
            <a:pPr lvl="1">
              <a:buFont typeface="Arial" charset="0"/>
              <a:buChar char="•"/>
            </a:pPr>
            <a:r>
              <a:rPr lang="en-US" dirty="0" smtClean="0"/>
              <a:t>Johann </a:t>
            </a:r>
            <a:r>
              <a:rPr lang="en-US" dirty="0" err="1" smtClean="0"/>
              <a:t>Nicolaus</a:t>
            </a:r>
            <a:r>
              <a:rPr lang="en-US" dirty="0" smtClean="0"/>
              <a:t> 1731-1801</a:t>
            </a:r>
            <a:r>
              <a:rPr lang="en-US" baseline="0" dirty="0" smtClean="0"/>
              <a:t> + Maria Magdalena </a:t>
            </a:r>
            <a:r>
              <a:rPr lang="en-US" baseline="0" dirty="0" err="1" smtClean="0"/>
              <a:t>Umbdenstock</a:t>
            </a:r>
            <a:endParaRPr lang="en-US" baseline="0" dirty="0" smtClean="0"/>
          </a:p>
          <a:p>
            <a:pPr lvl="2">
              <a:buFont typeface="Arial" charset="0"/>
              <a:buChar char="•"/>
            </a:pPr>
            <a:r>
              <a:rPr lang="en-US" baseline="0" dirty="0" smtClean="0"/>
              <a:t>Mathias </a:t>
            </a:r>
            <a:r>
              <a:rPr lang="en-US" baseline="0" dirty="0" err="1" smtClean="0"/>
              <a:t>umbdenstock</a:t>
            </a:r>
            <a:r>
              <a:rPr lang="en-US" baseline="0" dirty="0" smtClean="0"/>
              <a:t> 1710-1791 + </a:t>
            </a:r>
            <a:r>
              <a:rPr lang="en-US" baseline="0" dirty="0" err="1" smtClean="0"/>
              <a:t>Margaretha</a:t>
            </a:r>
            <a:r>
              <a:rPr lang="en-US" baseline="0" dirty="0" smtClean="0"/>
              <a:t> Vogel</a:t>
            </a:r>
          </a:p>
          <a:p>
            <a:pPr lvl="3">
              <a:buFont typeface="Arial" charset="0"/>
              <a:buChar char="•"/>
            </a:pPr>
            <a:r>
              <a:rPr lang="en-US" baseline="0" dirty="0" smtClean="0"/>
              <a:t>Daniel </a:t>
            </a:r>
            <a:r>
              <a:rPr lang="en-US" baseline="0" dirty="0" err="1" smtClean="0"/>
              <a:t>Umbdenstock</a:t>
            </a:r>
            <a:r>
              <a:rPr lang="en-US" baseline="0" dirty="0" smtClean="0"/>
              <a:t> b. ?–d 1735 + Anna Barbara </a:t>
            </a:r>
            <a:r>
              <a:rPr lang="en-US" baseline="0" dirty="0" err="1" smtClean="0"/>
              <a:t>Kessel</a:t>
            </a:r>
            <a:endParaRPr lang="en-US" baseline="0" dirty="0" smtClean="0"/>
          </a:p>
          <a:p>
            <a:pPr lvl="4">
              <a:buFont typeface="Arial" charset="0"/>
              <a:buChar char="•"/>
            </a:pPr>
            <a:r>
              <a:rPr lang="en-US" dirty="0" smtClean="0"/>
              <a:t>Mathias	b. 1630 – d. 1698	+Madeleine </a:t>
            </a:r>
            <a:r>
              <a:rPr lang="en-US" dirty="0" err="1" smtClean="0"/>
              <a:t>Bohm</a:t>
            </a:r>
            <a:r>
              <a:rPr lang="en-US" dirty="0" smtClean="0"/>
              <a:t> b. 1630</a:t>
            </a:r>
          </a:p>
          <a:p>
            <a:pPr lvl="4">
              <a:buFont typeface="Arial" charset="0"/>
              <a:buChar char="•"/>
            </a:pPr>
            <a:r>
              <a:rPr lang="en-US" dirty="0" smtClean="0"/>
              <a:t>Melchior	b. 1575 – d. 1612	+ </a:t>
            </a:r>
            <a:r>
              <a:rPr lang="en-US" dirty="0" err="1" smtClean="0"/>
              <a:t>Appolonia</a:t>
            </a:r>
            <a:r>
              <a:rPr lang="en-US" dirty="0" smtClean="0"/>
              <a:t> Vogel b.1589-d. 1672</a:t>
            </a:r>
          </a:p>
          <a:p>
            <a:pPr lvl="4">
              <a:buFont typeface="Arial" charset="0"/>
              <a:buChar char="•"/>
            </a:pPr>
            <a:r>
              <a:rPr lang="en-US" dirty="0" smtClean="0"/>
              <a:t>Melchior	b. 1533 –d. 1605	+Cecile</a:t>
            </a:r>
            <a:r>
              <a:rPr lang="en-US" baseline="0" dirty="0" smtClean="0"/>
              <a:t> Meyer b.1555-d. 1619</a:t>
            </a:r>
            <a:endParaRPr lang="en-US" dirty="0" smtClean="0"/>
          </a:p>
          <a:p>
            <a:pPr lvl="4">
              <a:buFont typeface="Arial" charset="0"/>
              <a:buChar char="•"/>
            </a:pPr>
            <a:r>
              <a:rPr lang="en-US" dirty="0" err="1" smtClean="0"/>
              <a:t>Ullrich</a:t>
            </a:r>
            <a:r>
              <a:rPr lang="en-US" dirty="0" smtClean="0"/>
              <a:t>	b.?-d. 1553</a:t>
            </a:r>
          </a:p>
          <a:p>
            <a:pPr lvl="4">
              <a:buFont typeface="Arial" charset="0"/>
              <a:buChar char="•"/>
            </a:pPr>
            <a:r>
              <a:rPr lang="en-US" dirty="0" smtClean="0"/>
              <a:t>Melchior 	b. 1514- d.1540</a:t>
            </a:r>
          </a:p>
          <a:p>
            <a:pPr lvl="4">
              <a:buFont typeface="Arial" charset="0"/>
              <a:buChar char="•"/>
            </a:pPr>
            <a:r>
              <a:rPr lang="en-US" dirty="0" err="1" smtClean="0"/>
              <a:t>Ullrich</a:t>
            </a:r>
            <a:r>
              <a:rPr lang="en-US" baseline="0" dirty="0" smtClean="0"/>
              <a:t>     	 b.?-d. 1490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Maria Magdalena </a:t>
            </a:r>
            <a:r>
              <a:rPr lang="en-US" dirty="0" err="1" smtClean="0"/>
              <a:t>Umbdenstock</a:t>
            </a:r>
            <a:r>
              <a:rPr lang="en-US" dirty="0" smtClean="0"/>
              <a:t> can be traced to </a:t>
            </a:r>
            <a:r>
              <a:rPr lang="en-US" dirty="0" err="1" smtClean="0"/>
              <a:t>Ullrich</a:t>
            </a:r>
            <a:endParaRPr lang="en-US" dirty="0" smtClean="0"/>
          </a:p>
          <a:p>
            <a:pPr lvl="1">
              <a:buFont typeface="Arial" charset="0"/>
              <a:buChar char="•"/>
            </a:pPr>
            <a:r>
              <a:rPr lang="en-US" dirty="0" smtClean="0"/>
              <a:t>Johann </a:t>
            </a:r>
            <a:r>
              <a:rPr lang="en-US" dirty="0" err="1" smtClean="0"/>
              <a:t>Nicolaus</a:t>
            </a:r>
            <a:r>
              <a:rPr lang="en-US" dirty="0" smtClean="0"/>
              <a:t> 1731-1801</a:t>
            </a:r>
            <a:r>
              <a:rPr lang="en-US" baseline="0" dirty="0" smtClean="0"/>
              <a:t> + Maria Magdalena </a:t>
            </a:r>
            <a:r>
              <a:rPr lang="en-US" baseline="0" dirty="0" err="1" smtClean="0"/>
              <a:t>Umbdenstock</a:t>
            </a:r>
            <a:endParaRPr lang="en-US" baseline="0" dirty="0" smtClean="0"/>
          </a:p>
          <a:p>
            <a:pPr lvl="2">
              <a:buFont typeface="Arial" charset="0"/>
              <a:buChar char="•"/>
            </a:pPr>
            <a:r>
              <a:rPr lang="en-US" baseline="0" dirty="0" smtClean="0"/>
              <a:t>Mathias </a:t>
            </a:r>
            <a:r>
              <a:rPr lang="en-US" baseline="0" dirty="0" err="1" smtClean="0"/>
              <a:t>umbdenstock</a:t>
            </a:r>
            <a:r>
              <a:rPr lang="en-US" baseline="0" dirty="0" smtClean="0"/>
              <a:t> 1710-1791 + </a:t>
            </a:r>
            <a:r>
              <a:rPr lang="en-US" baseline="0" dirty="0" err="1" smtClean="0"/>
              <a:t>Margaretha</a:t>
            </a:r>
            <a:r>
              <a:rPr lang="en-US" baseline="0" dirty="0" smtClean="0"/>
              <a:t> Vogel</a:t>
            </a:r>
          </a:p>
          <a:p>
            <a:pPr lvl="3">
              <a:buFont typeface="Arial" charset="0"/>
              <a:buChar char="•"/>
            </a:pPr>
            <a:r>
              <a:rPr lang="en-US" baseline="0" dirty="0" smtClean="0"/>
              <a:t>Daniel </a:t>
            </a:r>
            <a:r>
              <a:rPr lang="en-US" baseline="0" dirty="0" err="1" smtClean="0"/>
              <a:t>Umbdenstock</a:t>
            </a:r>
            <a:r>
              <a:rPr lang="en-US" baseline="0" dirty="0" smtClean="0"/>
              <a:t> b. ?–d 1735 + Anna Barbara </a:t>
            </a:r>
            <a:r>
              <a:rPr lang="en-US" baseline="0" dirty="0" err="1" smtClean="0"/>
              <a:t>Kessel</a:t>
            </a:r>
            <a:endParaRPr lang="en-US" baseline="0" dirty="0" smtClean="0"/>
          </a:p>
          <a:p>
            <a:pPr lvl="4">
              <a:buFont typeface="Arial" charset="0"/>
              <a:buChar char="•"/>
            </a:pPr>
            <a:r>
              <a:rPr lang="en-US" dirty="0" smtClean="0"/>
              <a:t>Mathias	b. 1630 – d. 1698	+Madeleine </a:t>
            </a:r>
            <a:r>
              <a:rPr lang="en-US" dirty="0" err="1" smtClean="0"/>
              <a:t>Bohm</a:t>
            </a:r>
            <a:r>
              <a:rPr lang="en-US" dirty="0" smtClean="0"/>
              <a:t> b. 1630</a:t>
            </a:r>
          </a:p>
          <a:p>
            <a:pPr lvl="4">
              <a:buFont typeface="Arial" charset="0"/>
              <a:buChar char="•"/>
            </a:pPr>
            <a:r>
              <a:rPr lang="en-US" dirty="0" smtClean="0"/>
              <a:t>Melchior	b. 1575 – d. 1612	+ </a:t>
            </a:r>
            <a:r>
              <a:rPr lang="en-US" dirty="0" err="1" smtClean="0"/>
              <a:t>Appolonia</a:t>
            </a:r>
            <a:r>
              <a:rPr lang="en-US" dirty="0" smtClean="0"/>
              <a:t> Vogel b.1589-d. 1672</a:t>
            </a:r>
          </a:p>
          <a:p>
            <a:pPr lvl="4">
              <a:buFont typeface="Arial" charset="0"/>
              <a:buChar char="•"/>
            </a:pPr>
            <a:r>
              <a:rPr lang="en-US" dirty="0" smtClean="0"/>
              <a:t>Melchior	b. 1533 –d. 1605	+Cecile</a:t>
            </a:r>
            <a:r>
              <a:rPr lang="en-US" baseline="0" dirty="0" smtClean="0"/>
              <a:t> Meyer b.1555-d. 1619</a:t>
            </a:r>
            <a:endParaRPr lang="en-US" dirty="0" smtClean="0"/>
          </a:p>
          <a:p>
            <a:pPr lvl="4">
              <a:buFont typeface="Arial" charset="0"/>
              <a:buChar char="•"/>
            </a:pPr>
            <a:r>
              <a:rPr lang="en-US" dirty="0" err="1" smtClean="0"/>
              <a:t>Ullrich</a:t>
            </a:r>
            <a:r>
              <a:rPr lang="en-US" dirty="0" smtClean="0"/>
              <a:t>	b.?-d. 1553</a:t>
            </a:r>
          </a:p>
          <a:p>
            <a:pPr lvl="4">
              <a:buFont typeface="Arial" charset="0"/>
              <a:buChar char="•"/>
            </a:pPr>
            <a:r>
              <a:rPr lang="en-US" dirty="0" smtClean="0"/>
              <a:t>Melchior 	b. 1514- d.1540</a:t>
            </a:r>
          </a:p>
          <a:p>
            <a:pPr lvl="4">
              <a:buFont typeface="Arial" charset="0"/>
              <a:buChar char="•"/>
            </a:pPr>
            <a:r>
              <a:rPr lang="en-US" dirty="0" err="1" smtClean="0"/>
              <a:t>Ullrich</a:t>
            </a:r>
            <a:r>
              <a:rPr lang="en-US" baseline="0" dirty="0" smtClean="0"/>
              <a:t>     	 b.?-d. 1490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http://emig.free.fr/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0BE13-66E4-47C3-955D-5018C5098A7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7935D-83D7-4B38-8BD4-16D58464A87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0BE13-66E4-47C3-955D-5018C5098A7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0BE13-66E4-47C3-955D-5018C5098A7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0BE13-66E4-47C3-955D-5018C5098A7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0BE13-66E4-47C3-955D-5018C5098A7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7935D-83D7-4B38-8BD4-16D58464A87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7935D-83D7-4B38-8BD4-16D58464A87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0BE13-66E4-47C3-955D-5018C5098A7F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2611-9919-4AD4-9A86-BC61723D15B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6F9CD-36BE-40C9-8110-CA904B6C1FB0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EBDEA-1F37-48D6-A901-E524BB658E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9/92/Map-DB-Hessen-Kassel.sv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52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Umbdenstock</a:t>
            </a:r>
            <a:r>
              <a:rPr lang="en-US" dirty="0" smtClean="0"/>
              <a:t> &amp; </a:t>
            </a:r>
            <a:br>
              <a:rPr lang="en-US" dirty="0" smtClean="0"/>
            </a:br>
            <a:r>
              <a:rPr lang="en-US" dirty="0" smtClean="0"/>
              <a:t>Schroeder’s to Lake County </a:t>
            </a:r>
            <a:br>
              <a:rPr lang="en-US" dirty="0" smtClean="0"/>
            </a:br>
            <a:r>
              <a:rPr lang="en-US" dirty="0" smtClean="0"/>
              <a:t>Illinois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1 Feb 2017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57800" y="5029200"/>
            <a:ext cx="35052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Times New Roman"/>
                <a:cs typeface="Times New Roman"/>
              </a:rPr>
              <a:t>© </a:t>
            </a:r>
            <a:r>
              <a:rPr lang="en-US" sz="1200" dirty="0" smtClean="0"/>
              <a:t>James  L. Powers, 2014</a:t>
            </a:r>
          </a:p>
          <a:p>
            <a:pPr algn="ctr"/>
            <a:r>
              <a:rPr lang="en-US" sz="1200" dirty="0" smtClean="0"/>
              <a:t>For more Information:</a:t>
            </a:r>
          </a:p>
          <a:p>
            <a:pPr algn="ctr"/>
            <a:r>
              <a:rPr lang="en-US" sz="1200" dirty="0" smtClean="0"/>
              <a:t>jlpowers@earthlink.net</a:t>
            </a:r>
          </a:p>
          <a:p>
            <a:pPr algn="ctr"/>
            <a:r>
              <a:rPr lang="en-US" sz="1200" dirty="0" smtClean="0"/>
              <a:t>707-738-3903</a:t>
            </a:r>
          </a:p>
          <a:p>
            <a:pPr algn="ctr"/>
            <a:r>
              <a:rPr lang="en-US" sz="1000" dirty="0" smtClean="0"/>
              <a:t>Reproduction may be made for non-commercial  purposes only.</a:t>
            </a:r>
          </a:p>
          <a:p>
            <a:pPr algn="ctr"/>
            <a:r>
              <a:rPr lang="en-US" sz="1000" dirty="0" smtClean="0"/>
              <a:t>Information herein are solely my opinions and should not be treated as fact.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338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Anna Elizabeth Schroeder’s Obit</a:t>
            </a:r>
            <a:br>
              <a:rPr lang="en-US" sz="3200" dirty="0" smtClean="0"/>
            </a:br>
            <a:r>
              <a:rPr lang="en-US" sz="2000" dirty="0" smtClean="0"/>
              <a:t>29 Nov 1853 - 27 Dec 1933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28600"/>
            <a:ext cx="2743200" cy="631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34314" t="9268" r="3922" b="50809"/>
          <a:stretch>
            <a:fillRect/>
          </a:stretch>
        </p:blipFill>
        <p:spPr bwMode="auto">
          <a:xfrm>
            <a:off x="304800" y="1981200"/>
            <a:ext cx="4800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609600"/>
            <a:ext cx="41910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Anna Elisabeth &amp; Mathias </a:t>
            </a:r>
            <a:r>
              <a:rPr lang="en-US" sz="3200" dirty="0" err="1" smtClean="0"/>
              <a:t>Umbdenstock</a:t>
            </a:r>
            <a:r>
              <a:rPr lang="en-US" sz="3200" dirty="0" smtClean="0"/>
              <a:t> Marriage</a:t>
            </a:r>
            <a:endParaRPr lang="en-US" sz="3200" dirty="0"/>
          </a:p>
        </p:txBody>
      </p:sp>
      <p:pic>
        <p:nvPicPr>
          <p:cNvPr id="4098" name="Picture 2" descr="C:\Documents and Settings\User\My Documents\My Pictures\Anna Elizabeth - M. Umbdenstock Marriage cert\Anna Elizabeth - M. Umbdenstock Marriage cert..png"/>
          <p:cNvPicPr>
            <a:picLocks noChangeAspect="1" noChangeArrowheads="1"/>
          </p:cNvPicPr>
          <p:nvPr/>
        </p:nvPicPr>
        <p:blipFill>
          <a:blip r:embed="rId3" cstate="print"/>
          <a:srcRect l="9153" r="5422" b="14583"/>
          <a:stretch>
            <a:fillRect/>
          </a:stretch>
        </p:blipFill>
        <p:spPr bwMode="auto">
          <a:xfrm>
            <a:off x="4419600" y="381000"/>
            <a:ext cx="4267200" cy="58674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3810000" y="47244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5400" y="4419600"/>
            <a:ext cx="1752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Witnesses:</a:t>
            </a:r>
          </a:p>
          <a:p>
            <a:r>
              <a:rPr lang="en-US" sz="1400" dirty="0" smtClean="0"/>
              <a:t>Oscar </a:t>
            </a:r>
            <a:r>
              <a:rPr lang="en-US" sz="1400" dirty="0" err="1" smtClean="0"/>
              <a:t>Hensel</a:t>
            </a:r>
            <a:endParaRPr lang="en-US" sz="1400" dirty="0" smtClean="0"/>
          </a:p>
          <a:p>
            <a:r>
              <a:rPr lang="en-US" sz="1400" dirty="0" smtClean="0"/>
              <a:t>Frau </a:t>
            </a:r>
            <a:r>
              <a:rPr lang="en-US" sz="1400" dirty="0" err="1" smtClean="0"/>
              <a:t>Starck</a:t>
            </a:r>
            <a:r>
              <a:rPr lang="en-US" sz="1400" dirty="0" smtClean="0"/>
              <a:t> &amp;</a:t>
            </a:r>
          </a:p>
          <a:p>
            <a:r>
              <a:rPr lang="en-US" sz="1400" dirty="0" smtClean="0"/>
              <a:t>Preacher </a:t>
            </a:r>
            <a:r>
              <a:rPr lang="en-US" sz="1400" dirty="0" err="1" smtClean="0"/>
              <a:t>Starck</a:t>
            </a:r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Anna Elizabeth’s Death Certificate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6025" b="15655"/>
          <a:stretch>
            <a:fillRect/>
          </a:stretch>
        </p:blipFill>
        <p:spPr bwMode="auto">
          <a:xfrm>
            <a:off x="4038600" y="457200"/>
            <a:ext cx="4753949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52400" y="3048000"/>
            <a:ext cx="335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Ancestry.com: Parents -</a:t>
            </a:r>
          </a:p>
          <a:p>
            <a:r>
              <a:rPr lang="en-US" dirty="0" smtClean="0"/>
              <a:t> Wilhelm </a:t>
            </a:r>
            <a:r>
              <a:rPr lang="en-US" dirty="0" err="1" smtClean="0"/>
              <a:t>Schuetz</a:t>
            </a:r>
            <a:r>
              <a:rPr lang="en-US" dirty="0" smtClean="0"/>
              <a:t> m. Anna </a:t>
            </a:r>
            <a:r>
              <a:rPr lang="en-US" dirty="0" err="1" smtClean="0"/>
              <a:t>Margarethe</a:t>
            </a:r>
            <a:r>
              <a:rPr lang="en-US" dirty="0" smtClean="0"/>
              <a:t> </a:t>
            </a:r>
            <a:r>
              <a:rPr lang="en-US" dirty="0" err="1" smtClean="0"/>
              <a:t>Boerger</a:t>
            </a:r>
            <a:r>
              <a:rPr lang="en-US" dirty="0" smtClean="0"/>
              <a:t> d. 1862 daughter of Johann H </a:t>
            </a:r>
            <a:r>
              <a:rPr lang="en-US" dirty="0" err="1" smtClean="0"/>
              <a:t>Boerger</a:t>
            </a:r>
            <a:r>
              <a:rPr lang="en-US" dirty="0" smtClean="0"/>
              <a:t> (BigTree2013) </a:t>
            </a:r>
            <a:r>
              <a:rPr lang="en-US" dirty="0" err="1" smtClean="0"/>
              <a:t>Laurie_Shields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Hesse</a:t>
            </a:r>
            <a:r>
              <a:rPr lang="en-US" dirty="0" smtClean="0"/>
              <a:t> Kassel</a:t>
            </a:r>
            <a:endParaRPr lang="en-US" dirty="0"/>
          </a:p>
        </p:txBody>
      </p:sp>
      <p:pic>
        <p:nvPicPr>
          <p:cNvPr id="43010" name="Picture 2" descr="File:Map-DB-Hessen-Kassel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600200"/>
            <a:ext cx="4953000" cy="433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Lorraine’s Paper</a:t>
            </a:r>
            <a:br>
              <a:rPr lang="en-US" dirty="0" smtClean="0"/>
            </a:br>
            <a:r>
              <a:rPr lang="en-US" sz="2200" dirty="0" smtClean="0"/>
              <a:t>ca. 1938</a:t>
            </a:r>
            <a:endParaRPr lang="en-US" sz="2200" dirty="0"/>
          </a:p>
        </p:txBody>
      </p:sp>
      <p:pic>
        <p:nvPicPr>
          <p:cNvPr id="3074" name="Picture 2" descr="C:\Documents and Settings\User\My Documents\My Pictures\Anna Elizabeth - Lorraine's Paper\Anna Elizabeth - Lorraine's Paper 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95400"/>
            <a:ext cx="3810000" cy="5239237"/>
          </a:xfrm>
          <a:prstGeom prst="rect">
            <a:avLst/>
          </a:prstGeom>
          <a:noFill/>
        </p:spPr>
      </p:pic>
      <p:pic>
        <p:nvPicPr>
          <p:cNvPr id="3075" name="Picture 3" descr="C:\Documents and Settings\User\My Documents\My Pictures\Anna Elizabeth - Lorraine's Paper\Anna Elizabeth - Lorraine's Pap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295400"/>
            <a:ext cx="3810000" cy="5239237"/>
          </a:xfrm>
          <a:prstGeom prst="rect">
            <a:avLst/>
          </a:prstGeom>
          <a:noFill/>
        </p:spPr>
      </p:pic>
      <p:pic>
        <p:nvPicPr>
          <p:cNvPr id="3076" name="Picture 4" descr="C:\Documents and Settings\User\My Documents\My Pictures\Anna Elizabeth - Lorraine's Paper\Anna Elizabeth - Lorraine's Paper 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295400"/>
            <a:ext cx="3776168" cy="519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944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Anna Elizabeth Schroeder Family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68680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1100" b="1" dirty="0" smtClean="0"/>
              <a:t>1. William </a:t>
            </a:r>
            <a:r>
              <a:rPr lang="en-US" sz="1100" b="1" dirty="0" err="1" smtClean="0"/>
              <a:t>Schuetz</a:t>
            </a:r>
            <a:r>
              <a:rPr lang="en-US" sz="1100" dirty="0" smtClean="0"/>
              <a:t>	b.? – d. ca.1865?		</a:t>
            </a:r>
          </a:p>
          <a:p>
            <a:pPr marL="342900" indent="-342900"/>
            <a:r>
              <a:rPr lang="en-US" sz="1100" dirty="0" smtClean="0"/>
              <a:t>     + </a:t>
            </a:r>
            <a:r>
              <a:rPr lang="en-US" sz="1100" b="1" dirty="0" smtClean="0"/>
              <a:t>Anna </a:t>
            </a:r>
            <a:r>
              <a:rPr lang="en-US" sz="1100" b="1" dirty="0" err="1" smtClean="0"/>
              <a:t>Margarethe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Boerger</a:t>
            </a:r>
            <a:r>
              <a:rPr lang="en-US" sz="1100" dirty="0" smtClean="0"/>
              <a:t>	b. ?- d. ca. 1859			Father: Johann </a:t>
            </a:r>
            <a:r>
              <a:rPr lang="en-US" sz="1100" dirty="0" err="1" smtClean="0"/>
              <a:t>Heinrick</a:t>
            </a:r>
            <a:r>
              <a:rPr lang="en-US" sz="1100" dirty="0" smtClean="0"/>
              <a:t> </a:t>
            </a:r>
            <a:r>
              <a:rPr lang="en-US" sz="1100" dirty="0" err="1" smtClean="0"/>
              <a:t>Boerger</a:t>
            </a:r>
            <a:r>
              <a:rPr lang="en-US" sz="1100" dirty="0" smtClean="0"/>
              <a:t> b. </a:t>
            </a:r>
            <a:r>
              <a:rPr lang="en-US" sz="1100" dirty="0" err="1" smtClean="0"/>
              <a:t>Wahlershauen</a:t>
            </a:r>
            <a:r>
              <a:rPr lang="en-US" sz="1100" dirty="0" smtClean="0"/>
              <a:t>, Germany</a:t>
            </a:r>
          </a:p>
          <a:p>
            <a:pPr marL="342900" indent="-342900"/>
            <a:r>
              <a:rPr lang="en-US" sz="1100" dirty="0" smtClean="0"/>
              <a:t>	2. </a:t>
            </a:r>
            <a:r>
              <a:rPr lang="en-US" sz="1100" b="1" dirty="0" smtClean="0"/>
              <a:t>Anna Elizabeth</a:t>
            </a:r>
            <a:r>
              <a:rPr lang="en-US" sz="1100" dirty="0" smtClean="0"/>
              <a:t>	b. 1853-1933			emigrated to US ca. 1892, Lived in Hessen Kassel</a:t>
            </a:r>
          </a:p>
          <a:p>
            <a:pPr marL="342900" indent="-342900"/>
            <a:r>
              <a:rPr lang="en-US" sz="1100" dirty="0" smtClean="0"/>
              <a:t>               +Herman Schroeder	b.?-d. 1889?</a:t>
            </a:r>
          </a:p>
          <a:p>
            <a:pPr marL="342900" indent="-342900"/>
            <a:r>
              <a:rPr lang="en-US" sz="1100" dirty="0" smtClean="0"/>
              <a:t>		3. Otto Schroeder 	b.1877-d.1877		Memorial Picture at Laurie’s house</a:t>
            </a:r>
          </a:p>
          <a:p>
            <a:pPr marL="342900" indent="-342900"/>
            <a:r>
              <a:rPr lang="en-US" sz="1100" dirty="0" smtClean="0"/>
              <a:t>		3. Paul Schroeder	b.1880-d. 1969		 Lived at 169 Washtenaw, Chicago, IL , 1900 census</a:t>
            </a:r>
          </a:p>
          <a:p>
            <a:pPr marL="342900" indent="-342900"/>
            <a:r>
              <a:rPr lang="en-US" sz="1100" dirty="0" smtClean="0"/>
              <a:t>		    + Louise </a:t>
            </a:r>
            <a:r>
              <a:rPr lang="en-US" sz="1100" dirty="0" err="1" smtClean="0"/>
              <a:t>Wiedman</a:t>
            </a:r>
            <a:r>
              <a:rPr lang="en-US" sz="1100" dirty="0" smtClean="0"/>
              <a:t>	b. 1878?-d.1969	Born in Iowa; Carrie </a:t>
            </a:r>
            <a:r>
              <a:rPr lang="en-US" sz="1100" dirty="0" err="1" smtClean="0"/>
              <a:t>Wiedman</a:t>
            </a:r>
            <a:r>
              <a:rPr lang="en-US" sz="1100" dirty="0" smtClean="0"/>
              <a:t> Mother</a:t>
            </a:r>
          </a:p>
          <a:p>
            <a:pPr marL="342900" indent="-342900"/>
            <a:r>
              <a:rPr lang="en-US" sz="1100" dirty="0" smtClean="0"/>
              <a:t>	     ++Mathias </a:t>
            </a:r>
            <a:r>
              <a:rPr lang="en-US" sz="1100" dirty="0" err="1" smtClean="0"/>
              <a:t>Umbdenstock</a:t>
            </a:r>
            <a:r>
              <a:rPr lang="en-US" sz="1100" dirty="0" smtClean="0"/>
              <a:t>    b. 1843 –d. 1933		Anna lived in Itasca before she married Mathias in 1896</a:t>
            </a:r>
          </a:p>
          <a:p>
            <a:pPr marL="342900" indent="-342900"/>
            <a:r>
              <a:rPr lang="en-US" sz="1100" dirty="0" smtClean="0"/>
              <a:t>		3. Erna </a:t>
            </a:r>
            <a:r>
              <a:rPr lang="en-US" sz="1100" dirty="0" err="1" smtClean="0"/>
              <a:t>Umdenstock</a:t>
            </a:r>
            <a:r>
              <a:rPr lang="en-US" sz="1100" dirty="0" smtClean="0"/>
              <a:t>	b. 1898-d.</a:t>
            </a:r>
          </a:p>
          <a:p>
            <a:pPr marL="342900" indent="-342900"/>
            <a:r>
              <a:rPr lang="en-US" sz="1100" dirty="0" smtClean="0"/>
              <a:t>		     +Herman Brandt</a:t>
            </a:r>
          </a:p>
          <a:p>
            <a:pPr marL="342900" indent="-342900"/>
            <a:r>
              <a:rPr lang="en-US" sz="1100" dirty="0" smtClean="0"/>
              <a:t>		3. Elsa </a:t>
            </a:r>
            <a:r>
              <a:rPr lang="en-US" sz="1100" dirty="0" err="1" smtClean="0"/>
              <a:t>Umbdenstock</a:t>
            </a:r>
            <a:r>
              <a:rPr lang="en-US" sz="1100" dirty="0" smtClean="0"/>
              <a:t> 	b. 1899-d.1998</a:t>
            </a:r>
          </a:p>
          <a:p>
            <a:pPr marL="342900" indent="-342900"/>
            <a:r>
              <a:rPr lang="en-US" sz="1100" dirty="0" smtClean="0"/>
              <a:t>		     +Louis Ahrens</a:t>
            </a:r>
          </a:p>
          <a:p>
            <a:pPr marL="342900" indent="-342900"/>
            <a:r>
              <a:rPr lang="en-US" sz="1100" dirty="0" smtClean="0"/>
              <a:t>	2. </a:t>
            </a:r>
            <a:r>
              <a:rPr lang="en-US" sz="1100" b="1" dirty="0" smtClean="0"/>
              <a:t>Anna Gertrude</a:t>
            </a:r>
            <a:r>
              <a:rPr lang="en-US" sz="1100" dirty="0" smtClean="0"/>
              <a:t>	b. 1856-			Lived at 169 Washtenaw, Chicago, IL ca. 1900	</a:t>
            </a:r>
          </a:p>
          <a:p>
            <a:pPr marL="342900" indent="-342900"/>
            <a:r>
              <a:rPr lang="en-US" sz="1100" dirty="0" smtClean="0"/>
              <a:t>	     + Oscar </a:t>
            </a:r>
            <a:r>
              <a:rPr lang="en-US" sz="1100" dirty="0" err="1" smtClean="0"/>
              <a:t>Hensel</a:t>
            </a:r>
            <a:r>
              <a:rPr lang="en-US" sz="1100" dirty="0" smtClean="0"/>
              <a:t>	b. 1856-			Witnessed Mathias &amp; Elizabeth Marriage</a:t>
            </a:r>
          </a:p>
          <a:p>
            <a:pPr marL="342900" indent="-342900"/>
            <a:r>
              <a:rPr lang="en-US" sz="1100" dirty="0" smtClean="0"/>
              <a:t>		3. Max </a:t>
            </a:r>
            <a:r>
              <a:rPr lang="en-US" sz="1100" dirty="0" err="1" smtClean="0"/>
              <a:t>Hensel</a:t>
            </a:r>
            <a:r>
              <a:rPr lang="en-US" sz="1100" dirty="0" smtClean="0"/>
              <a:t>		b. 1882 - ?		B. </a:t>
            </a:r>
            <a:r>
              <a:rPr lang="en-US" sz="1100" dirty="0" err="1" smtClean="0"/>
              <a:t>Moabit</a:t>
            </a:r>
            <a:r>
              <a:rPr lang="en-US" sz="1100" dirty="0" smtClean="0"/>
              <a:t>, Berlin</a:t>
            </a:r>
          </a:p>
          <a:p>
            <a:pPr marL="342900" indent="-342900"/>
            <a:r>
              <a:rPr lang="en-US" sz="1100" dirty="0" smtClean="0"/>
              <a:t>		3. George </a:t>
            </a:r>
            <a:r>
              <a:rPr lang="en-US" sz="1100" dirty="0" err="1" smtClean="0"/>
              <a:t>Hensel</a:t>
            </a:r>
            <a:r>
              <a:rPr lang="en-US" sz="1100" dirty="0" smtClean="0"/>
              <a:t>	b. 1887 - ?</a:t>
            </a:r>
          </a:p>
          <a:p>
            <a:pPr marL="342900" indent="-342900"/>
            <a:r>
              <a:rPr lang="en-US" sz="1100" dirty="0" smtClean="0"/>
              <a:t>		3. Harry </a:t>
            </a:r>
            <a:r>
              <a:rPr lang="en-US" sz="1100" dirty="0" err="1" smtClean="0"/>
              <a:t>Hensel</a:t>
            </a:r>
            <a:r>
              <a:rPr lang="en-US" sz="1100" dirty="0" smtClean="0"/>
              <a:t>		b. 1889 - 1955		Witnessed Louis &amp; Elsa’s marriage, no wife no children</a:t>
            </a:r>
          </a:p>
          <a:p>
            <a:pPr marL="342900" indent="-342900"/>
            <a:r>
              <a:rPr lang="en-US" sz="1100" dirty="0" smtClean="0"/>
              <a:t>	2. </a:t>
            </a:r>
            <a:r>
              <a:rPr lang="en-US" sz="1100" b="1" dirty="0" smtClean="0"/>
              <a:t>Anna Maria</a:t>
            </a:r>
            <a:r>
              <a:rPr lang="en-US" sz="1100" dirty="0" smtClean="0"/>
              <a:t>	b. 1859 - ?			Lived in Addison Twp near Itasca, Il, 1900 census, Lived 					I	n MI later</a:t>
            </a:r>
          </a:p>
          <a:p>
            <a:pPr marL="342900" indent="-342900"/>
            <a:r>
              <a:rPr lang="en-US" sz="1100" dirty="0" smtClean="0"/>
              <a:t>              +  Charles </a:t>
            </a:r>
            <a:r>
              <a:rPr lang="en-US" sz="1100" dirty="0" err="1" smtClean="0"/>
              <a:t>Glanz</a:t>
            </a:r>
            <a:r>
              <a:rPr lang="en-US" sz="1100" dirty="0" smtClean="0"/>
              <a:t>	b. 1857</a:t>
            </a:r>
          </a:p>
          <a:p>
            <a:pPr marL="342900" indent="-342900"/>
            <a:r>
              <a:rPr lang="en-US" sz="1100" dirty="0" smtClean="0"/>
              <a:t>		3. Lilly </a:t>
            </a:r>
            <a:r>
              <a:rPr lang="en-US" sz="1100" dirty="0" err="1" smtClean="0"/>
              <a:t>Glanz</a:t>
            </a:r>
            <a:r>
              <a:rPr lang="en-US" sz="1100" dirty="0" smtClean="0"/>
              <a:t>		b. 1885</a:t>
            </a:r>
          </a:p>
          <a:p>
            <a:pPr marL="342900" indent="-342900"/>
            <a:r>
              <a:rPr lang="en-US" sz="1100" dirty="0" smtClean="0"/>
              <a:t>		3. Emma		b. 1887</a:t>
            </a:r>
          </a:p>
          <a:p>
            <a:pPr marL="342900" indent="-342900"/>
            <a:r>
              <a:rPr lang="en-US" sz="1100" dirty="0" smtClean="0"/>
              <a:t>		3. Anna		b. 1888</a:t>
            </a:r>
          </a:p>
          <a:p>
            <a:pPr marL="342900" indent="-342900"/>
            <a:r>
              <a:rPr lang="en-US" sz="1100" dirty="0" smtClean="0"/>
              <a:t>		3. Bertha		b. 1892</a:t>
            </a:r>
          </a:p>
          <a:p>
            <a:pPr marL="342900" indent="-342900"/>
            <a:r>
              <a:rPr lang="en-US" sz="1100" dirty="0" smtClean="0"/>
              <a:t>		3. Mary		b. 1893</a:t>
            </a:r>
          </a:p>
          <a:p>
            <a:pPr marL="342900" indent="-342900"/>
            <a:r>
              <a:rPr lang="en-US" sz="1100" dirty="0" smtClean="0"/>
              <a:t>		3. </a:t>
            </a:r>
            <a:r>
              <a:rPr lang="en-US" sz="1100" dirty="0" err="1" smtClean="0"/>
              <a:t>Minna</a:t>
            </a:r>
            <a:r>
              <a:rPr lang="en-US" sz="1100" dirty="0" smtClean="0"/>
              <a:t>		b. 1894</a:t>
            </a:r>
          </a:p>
          <a:p>
            <a:pPr marL="342900" indent="-342900"/>
            <a:r>
              <a:rPr lang="en-US" sz="1100" dirty="0" smtClean="0"/>
              <a:t>		3. Charles		b. 1896</a:t>
            </a:r>
          </a:p>
          <a:p>
            <a:pPr marL="342900" indent="-342900"/>
            <a:r>
              <a:rPr lang="en-US" sz="1100" dirty="0" smtClean="0"/>
              <a:t>		3. Elizabeth?     		 b. &gt;1900?		Witnessed Louis &amp; Elsa’s marriage; Emil Schroeder also witnessed?</a:t>
            </a:r>
          </a:p>
          <a:p>
            <a:pPr marL="342900" indent="-342900"/>
            <a:r>
              <a:rPr lang="en-US" sz="1100" dirty="0" smtClean="0"/>
              <a:t>	2. </a:t>
            </a:r>
            <a:r>
              <a:rPr lang="en-US" sz="1100" b="1" dirty="0" smtClean="0"/>
              <a:t>William </a:t>
            </a:r>
            <a:r>
              <a:rPr lang="en-US" sz="1100" b="1" dirty="0" err="1" smtClean="0"/>
              <a:t>Schuetz</a:t>
            </a:r>
            <a:r>
              <a:rPr lang="en-US" sz="1100" dirty="0" smtClean="0"/>
              <a:t>	?			No information, except that he came to America – Lorraine's Paper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Otto Schroeder’s Memorial</a:t>
            </a:r>
            <a:endParaRPr lang="en-US" sz="3600" dirty="0"/>
          </a:p>
        </p:txBody>
      </p:sp>
      <p:pic>
        <p:nvPicPr>
          <p:cNvPr id="2050" name="Picture 2" descr="C:\Documents and Settings\User\My Documents\My Pictures\Germans to america\Thanksgiving 2005 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600200"/>
            <a:ext cx="2781300" cy="370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32004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Paul Schroeder’s Emigration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000" dirty="0" smtClean="0"/>
              <a:t>Ship </a:t>
            </a:r>
            <a:r>
              <a:rPr lang="en-US" sz="2000" dirty="0" err="1" smtClean="0"/>
              <a:t>Agusta</a:t>
            </a:r>
            <a:r>
              <a:rPr lang="en-US" sz="2000" dirty="0" smtClean="0"/>
              <a:t> Victoria Arrival 8 Nov 1890, NY</a:t>
            </a:r>
            <a:endParaRPr lang="en-US" sz="2000" dirty="0"/>
          </a:p>
        </p:txBody>
      </p:sp>
      <p:pic>
        <p:nvPicPr>
          <p:cNvPr id="1026" name="Picture 2" descr="C:\Documents and Settings\User\My Documents\My Pictures\Paul Schroeder Emigration\Paul Schroeder Emigration.jpg"/>
          <p:cNvPicPr>
            <a:picLocks noChangeAspect="1" noChangeArrowheads="1"/>
          </p:cNvPicPr>
          <p:nvPr/>
        </p:nvPicPr>
        <p:blipFill>
          <a:blip r:embed="rId3" cstate="print"/>
          <a:srcRect l="5906" r="6987" b="25902"/>
          <a:stretch>
            <a:fillRect/>
          </a:stretch>
        </p:blipFill>
        <p:spPr bwMode="auto">
          <a:xfrm>
            <a:off x="3484305" y="304800"/>
            <a:ext cx="5015681" cy="5867400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2819400" y="3657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26670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1900 Census Paul Schroeder &amp; </a:t>
            </a:r>
            <a:br>
              <a:rPr lang="en-US" sz="2800" dirty="0" smtClean="0"/>
            </a:br>
            <a:r>
              <a:rPr lang="en-US" sz="2800" dirty="0" smtClean="0"/>
              <a:t>Aunt Anna Gertrude</a:t>
            </a:r>
            <a:endParaRPr lang="en-US" sz="2800" dirty="0"/>
          </a:p>
        </p:txBody>
      </p:sp>
      <p:pic>
        <p:nvPicPr>
          <p:cNvPr id="1026" name="Picture 2" descr="C:\Documents and Settings\User\My Documents\Genealogy\Paul Schroeder 1900 Census - Neph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04800"/>
            <a:ext cx="6240343" cy="6352286"/>
          </a:xfrm>
          <a:prstGeom prst="rect">
            <a:avLst/>
          </a:prstGeom>
          <a:noFill/>
        </p:spPr>
      </p:pic>
      <p:cxnSp>
        <p:nvCxnSpPr>
          <p:cNvPr id="5" name="Straight Arrow Connector 4"/>
          <p:cNvCxnSpPr/>
          <p:nvPr/>
        </p:nvCxnSpPr>
        <p:spPr>
          <a:xfrm>
            <a:off x="2209800" y="51054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209800" y="47244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smtClean="0"/>
              <a:t>Aunt Anna </a:t>
            </a:r>
            <a:r>
              <a:rPr lang="en-US" sz="3600" dirty="0" smtClean="0"/>
              <a:t>Maria </a:t>
            </a:r>
            <a:r>
              <a:rPr lang="en-US" sz="3600" dirty="0" err="1" smtClean="0"/>
              <a:t>Glanz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400" dirty="0" smtClean="0"/>
              <a:t>Anna Elizabeth’s Sister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922" t="29229" r="6863" b="9461"/>
          <a:stretch>
            <a:fillRect/>
          </a:stretch>
        </p:blipFill>
        <p:spPr bwMode="auto">
          <a:xfrm>
            <a:off x="1676400" y="1088571"/>
            <a:ext cx="5943600" cy="561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>
          <a:xfrm>
            <a:off x="1219200" y="4038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1920 Census Paul &amp; Louise Schroeder</a:t>
            </a:r>
            <a:endParaRPr lang="en-US" dirty="0"/>
          </a:p>
        </p:txBody>
      </p:sp>
      <p:pic>
        <p:nvPicPr>
          <p:cNvPr id="4" name="Content Placeholder 3" descr="1920Census Paul&amp;Louise Schroed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946" t="3367" r="12012" b="52859"/>
          <a:stretch>
            <a:fillRect/>
          </a:stretch>
        </p:blipFill>
        <p:spPr>
          <a:xfrm>
            <a:off x="990600" y="1371599"/>
            <a:ext cx="7086600" cy="526433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04800" y="29718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Paul &amp; Louise Schroeder 1940 Census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096" t="4133" r="4026" b="2884"/>
          <a:stretch>
            <a:fillRect/>
          </a:stretch>
        </p:blipFill>
        <p:spPr bwMode="auto">
          <a:xfrm>
            <a:off x="1219200" y="1314450"/>
            <a:ext cx="67818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304800" y="2514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/>
              <a:t>Oscar, Gertrud, Emma &amp; Max </a:t>
            </a:r>
            <a:r>
              <a:rPr lang="en-US" sz="2800" dirty="0" err="1" smtClean="0"/>
              <a:t>Hensel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400" dirty="0" smtClean="0"/>
              <a:t>from </a:t>
            </a:r>
            <a:r>
              <a:rPr lang="en-US" sz="2400" dirty="0" err="1" smtClean="0"/>
              <a:t>Moabit</a:t>
            </a:r>
            <a:r>
              <a:rPr lang="en-US" sz="2400" dirty="0" smtClean="0"/>
              <a:t>, Berlin, Germany, </a:t>
            </a:r>
            <a:br>
              <a:rPr lang="en-US" sz="2400" dirty="0" smtClean="0"/>
            </a:br>
            <a:r>
              <a:rPr lang="en-US" sz="2400" dirty="0" smtClean="0"/>
              <a:t>Jun 28, 1883</a:t>
            </a:r>
            <a:endParaRPr lang="en-US" sz="2400" dirty="0"/>
          </a:p>
        </p:txBody>
      </p:sp>
      <p:pic>
        <p:nvPicPr>
          <p:cNvPr id="2050" name="Picture 2" descr="Gertrud Hens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533400"/>
            <a:ext cx="2136742" cy="2590800"/>
          </a:xfrm>
          <a:prstGeom prst="rect">
            <a:avLst/>
          </a:prstGeom>
          <a:noFill/>
        </p:spPr>
      </p:pic>
      <p:pic>
        <p:nvPicPr>
          <p:cNvPr id="2051" name="Picture 3" descr="C:\Documents and Settings\User\My Documents\My Pictures\MaxHensel-Germany 1882\MaxHensel-Germany 188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3265487"/>
            <a:ext cx="2612494" cy="3592513"/>
          </a:xfrm>
          <a:prstGeom prst="rect">
            <a:avLst/>
          </a:prstGeom>
          <a:noFill/>
        </p:spPr>
      </p:pic>
      <p:pic>
        <p:nvPicPr>
          <p:cNvPr id="2054" name="Picture 6" descr="C:\Documents and Settings\User\My Documents\My Pictures\MaxHensel-Germany 1882\MaxHensel-Germany 1882 003.png"/>
          <p:cNvPicPr>
            <a:picLocks noChangeAspect="1" noChangeArrowheads="1"/>
          </p:cNvPicPr>
          <p:nvPr/>
        </p:nvPicPr>
        <p:blipFill>
          <a:blip r:embed="rId5" cstate="print"/>
          <a:srcRect l="14713" t="7239" b="12214"/>
          <a:stretch>
            <a:fillRect/>
          </a:stretch>
        </p:blipFill>
        <p:spPr bwMode="auto">
          <a:xfrm rot="16200000">
            <a:off x="926964" y="1130436"/>
            <a:ext cx="4165873" cy="5410201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>
            <a:off x="1981200" y="39624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Documents and Settings\User\My Documents\My Pictures\MaxHensel-Germany 1882\MaxHensel-Germany 1882 005.png"/>
          <p:cNvPicPr>
            <a:picLocks noChangeAspect="1" noChangeArrowheads="1"/>
          </p:cNvPicPr>
          <p:nvPr/>
        </p:nvPicPr>
        <p:blipFill>
          <a:blip r:embed="rId3" cstate="print">
            <a:lum bright="-40000" contrast="10000"/>
          </a:blip>
          <a:srcRect l="21574" t="7239" b="21359"/>
          <a:stretch>
            <a:fillRect/>
          </a:stretch>
        </p:blipFill>
        <p:spPr bwMode="auto">
          <a:xfrm rot="16200000">
            <a:off x="2732170" y="544431"/>
            <a:ext cx="5356061" cy="6705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28956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1910 US Census</a:t>
            </a:r>
            <a:br>
              <a:rPr lang="en-US" sz="3200" dirty="0" smtClean="0"/>
            </a:br>
            <a:r>
              <a:rPr lang="en-US" sz="2700" dirty="0" smtClean="0"/>
              <a:t>Gertrude </a:t>
            </a:r>
            <a:r>
              <a:rPr lang="en-US" sz="2700" dirty="0" err="1" smtClean="0"/>
              <a:t>Hensel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Pasadena, CA</a:t>
            </a:r>
            <a:endParaRPr lang="en-US" sz="27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0" y="42672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5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1920 US Census</a:t>
            </a:r>
            <a:br>
              <a:rPr lang="en-US" sz="3200" dirty="0" smtClean="0"/>
            </a:br>
            <a:r>
              <a:rPr lang="en-US" sz="3200" dirty="0" smtClean="0"/>
              <a:t>Wm M </a:t>
            </a:r>
            <a:r>
              <a:rPr lang="en-US" sz="3200" dirty="0" err="1" smtClean="0"/>
              <a:t>Hensel</a:t>
            </a:r>
            <a:endParaRPr lang="en-US" sz="3200" dirty="0"/>
          </a:p>
        </p:txBody>
      </p:sp>
      <p:pic>
        <p:nvPicPr>
          <p:cNvPr id="90114" name="Picture 2" descr="C:\Documents and Settings\User\My Documents\My Pictures\MaxHensel-Germany 1882\MaxHensel-Germany 1882 004.png"/>
          <p:cNvPicPr>
            <a:picLocks noChangeAspect="1" noChangeArrowheads="1"/>
          </p:cNvPicPr>
          <p:nvPr/>
        </p:nvPicPr>
        <p:blipFill>
          <a:blip r:embed="rId3" cstate="print"/>
          <a:srcRect l="15683" t="16394" b="6623"/>
          <a:stretch>
            <a:fillRect/>
          </a:stretch>
        </p:blipFill>
        <p:spPr bwMode="auto">
          <a:xfrm rot="16200000">
            <a:off x="2945070" y="788730"/>
            <a:ext cx="5158861" cy="6477001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1981200" y="31242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Max </a:t>
            </a:r>
            <a:r>
              <a:rPr lang="en-US" dirty="0" err="1" smtClean="0"/>
              <a:t>Hensel</a:t>
            </a:r>
            <a:endParaRPr lang="en-US" dirty="0"/>
          </a:p>
        </p:txBody>
      </p:sp>
      <p:pic>
        <p:nvPicPr>
          <p:cNvPr id="3" name="Picture 5" descr="C:\Documents and Settings\User\My Documents\My Pictures\MaxHensel-Germany 1882\MaxHensel-Germany 1882 002.png"/>
          <p:cNvPicPr>
            <a:picLocks noChangeAspect="1" noChangeArrowheads="1"/>
          </p:cNvPicPr>
          <p:nvPr/>
        </p:nvPicPr>
        <p:blipFill>
          <a:blip r:embed="rId3" cstate="print"/>
          <a:srcRect l="31376" t="15080" r="5891" b="25757"/>
          <a:stretch>
            <a:fillRect/>
          </a:stretch>
        </p:blipFill>
        <p:spPr bwMode="auto">
          <a:xfrm rot="16200000">
            <a:off x="5288160" y="1630560"/>
            <a:ext cx="2362200" cy="3063480"/>
          </a:xfrm>
          <a:prstGeom prst="rect">
            <a:avLst/>
          </a:prstGeom>
          <a:noFill/>
        </p:spPr>
      </p:pic>
      <p:pic>
        <p:nvPicPr>
          <p:cNvPr id="4" name="Picture 4" descr="C:\Documents and Settings\User\My Documents\My Pictures\MaxHensel-Germany 1882\MaxHensel-Germany 1882 001.png"/>
          <p:cNvPicPr>
            <a:picLocks noChangeAspect="1" noChangeArrowheads="1"/>
          </p:cNvPicPr>
          <p:nvPr/>
        </p:nvPicPr>
        <p:blipFill>
          <a:blip r:embed="rId4" cstate="print"/>
          <a:srcRect l="31376" b="11501"/>
          <a:stretch>
            <a:fillRect/>
          </a:stretch>
        </p:blipFill>
        <p:spPr bwMode="auto">
          <a:xfrm rot="16200000">
            <a:off x="1214781" y="1126672"/>
            <a:ext cx="2209800" cy="3918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:\Documents and Settings\User\My Documents\My Pictures\MaxHensel-Germany 1882\MaxHensel-Germany 1882 006.png"/>
          <p:cNvPicPr>
            <a:picLocks noChangeAspect="1" noChangeArrowheads="1"/>
          </p:cNvPicPr>
          <p:nvPr/>
        </p:nvPicPr>
        <p:blipFill>
          <a:blip r:embed="rId3" cstate="print"/>
          <a:srcRect l="11773" t="7239" b="12214"/>
          <a:stretch>
            <a:fillRect/>
          </a:stretch>
        </p:blipFill>
        <p:spPr bwMode="auto">
          <a:xfrm rot="16200000">
            <a:off x="2739520" y="416999"/>
            <a:ext cx="5341361" cy="670560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1940 US Census</a:t>
            </a:r>
            <a:br>
              <a:rPr lang="en-US" sz="3200" dirty="0" smtClean="0"/>
            </a:br>
            <a:r>
              <a:rPr lang="en-US" sz="2400" dirty="0" smtClean="0"/>
              <a:t>William &amp; Mary </a:t>
            </a:r>
            <a:r>
              <a:rPr lang="en-US" sz="2400" dirty="0" err="1" smtClean="0"/>
              <a:t>Hensel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Chicago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0" y="28956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My Documents\My Pictures\UmbdenstockTree1978\UmbdenstockTree1978 016.png"/>
          <p:cNvPicPr>
            <a:picLocks noChangeAspect="1" noChangeArrowheads="1"/>
          </p:cNvPicPr>
          <p:nvPr/>
        </p:nvPicPr>
        <p:blipFill>
          <a:blip r:embed="rId3" cstate="print"/>
          <a:srcRect l="35297" t="7240" r="5891" b="15778"/>
          <a:stretch>
            <a:fillRect/>
          </a:stretch>
        </p:blipFill>
        <p:spPr bwMode="auto">
          <a:xfrm rot="16200000">
            <a:off x="2286000" y="-381000"/>
            <a:ext cx="4572001" cy="8229601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0" y="274638"/>
            <a:ext cx="4876800" cy="1143000"/>
          </a:xfrm>
        </p:spPr>
        <p:txBody>
          <a:bodyPr/>
          <a:lstStyle/>
          <a:p>
            <a:r>
              <a:rPr lang="en-US" dirty="0" smtClean="0"/>
              <a:t>Just like 1957</a:t>
            </a:r>
            <a:endParaRPr lang="en-US" dirty="0"/>
          </a:p>
        </p:txBody>
      </p:sp>
      <p:pic>
        <p:nvPicPr>
          <p:cNvPr id="4" name="Picture 2" descr="Umbdenstock, George D. family headst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5105400"/>
            <a:ext cx="1981200" cy="1485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Mathias Umbdenstock (Jr.) &amp; Elizabeth Ann Schroeder</a:t>
            </a:r>
            <a:br>
              <a:rPr lang="en-US" sz="2800" smtClean="0"/>
            </a:br>
            <a:r>
              <a:rPr lang="en-US" sz="2800" smtClean="0"/>
              <a:t>b. 1843-d.1933	b.1853-d.1912</a:t>
            </a:r>
          </a:p>
        </p:txBody>
      </p:sp>
      <p:pic>
        <p:nvPicPr>
          <p:cNvPr id="11267" name="Picture 2" descr="21085791_11879204932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133600"/>
            <a:ext cx="32004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" descr="CEM835_11136727339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133600"/>
            <a:ext cx="31750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7924800" cy="944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 </a:t>
            </a:r>
            <a:r>
              <a:rPr lang="en-US" sz="3200" dirty="0" err="1" smtClean="0"/>
              <a:t>Umbdenstock</a:t>
            </a:r>
            <a:r>
              <a:rPr lang="en-US" sz="3200" dirty="0" smtClean="0"/>
              <a:t> Tree</a:t>
            </a:r>
            <a:br>
              <a:rPr lang="en-US" sz="3200" dirty="0" smtClean="0"/>
            </a:br>
            <a:r>
              <a:rPr lang="en-US" sz="2700" dirty="0" smtClean="0"/>
              <a:t> </a:t>
            </a:r>
            <a:r>
              <a:rPr lang="en-US" sz="2700" dirty="0" err="1" smtClean="0"/>
              <a:t>Ostheim</a:t>
            </a:r>
            <a:r>
              <a:rPr lang="en-US" sz="2700" dirty="0" smtClean="0"/>
              <a:t>, Haut-</a:t>
            </a:r>
            <a:r>
              <a:rPr lang="en-US" sz="2700" dirty="0" err="1" smtClean="0"/>
              <a:t>Rhin</a:t>
            </a:r>
            <a:r>
              <a:rPr lang="en-US" sz="2700" dirty="0" smtClean="0"/>
              <a:t>, Alsace France</a:t>
            </a:r>
            <a:endParaRPr lang="en-US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990600"/>
            <a:ext cx="8305800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1100" b="1" dirty="0" smtClean="0"/>
              <a:t>1. Mathias </a:t>
            </a:r>
            <a:r>
              <a:rPr lang="en-US" sz="1100" b="1" dirty="0" err="1" smtClean="0"/>
              <a:t>Umbdenstock</a:t>
            </a:r>
            <a:r>
              <a:rPr lang="en-US" sz="1100" dirty="0" smtClean="0"/>
              <a:t>	b. 1816 – d. 1851		b. </a:t>
            </a:r>
            <a:r>
              <a:rPr lang="en-US" sz="1100" dirty="0" err="1" smtClean="0"/>
              <a:t>Ostheim</a:t>
            </a:r>
            <a:r>
              <a:rPr lang="en-US" sz="1100" dirty="0" smtClean="0"/>
              <a:t>, Haut-</a:t>
            </a:r>
            <a:r>
              <a:rPr lang="en-US" sz="1100" dirty="0" err="1" smtClean="0"/>
              <a:t>Rhin</a:t>
            </a:r>
            <a:r>
              <a:rPr lang="en-US" sz="1100" dirty="0" smtClean="0"/>
              <a:t>, Alsace France  d. Long Grove, IL</a:t>
            </a:r>
          </a:p>
          <a:p>
            <a:pPr marL="342900" indent="-342900"/>
            <a:r>
              <a:rPr lang="en-US" sz="1100" dirty="0" smtClean="0"/>
              <a:t>     + Salome </a:t>
            </a:r>
            <a:r>
              <a:rPr lang="en-US" sz="1100" dirty="0" err="1" smtClean="0"/>
              <a:t>Hinderman</a:t>
            </a:r>
            <a:r>
              <a:rPr lang="en-US" sz="1100" dirty="0" smtClean="0"/>
              <a:t>	b. 1817-  d. 1899		 b. Haut-</a:t>
            </a:r>
            <a:r>
              <a:rPr lang="en-US" sz="1100" dirty="0" err="1" smtClean="0"/>
              <a:t>Rhin</a:t>
            </a:r>
            <a:r>
              <a:rPr lang="en-US" sz="1100" dirty="0" smtClean="0"/>
              <a:t>, Alsace, George Hershberger 1</a:t>
            </a:r>
            <a:r>
              <a:rPr lang="en-US" sz="1100" baseline="30000" dirty="0" smtClean="0"/>
              <a:t>st</a:t>
            </a:r>
            <a:r>
              <a:rPr lang="en-US" sz="1100" dirty="0" smtClean="0"/>
              <a:t> marriage</a:t>
            </a:r>
          </a:p>
          <a:p>
            <a:pPr marL="342900" indent="-342900"/>
            <a:r>
              <a:rPr lang="en-US" sz="1100" dirty="0" smtClean="0"/>
              <a:t>	</a:t>
            </a:r>
            <a:r>
              <a:rPr lang="en-US" sz="1100" b="1" dirty="0" smtClean="0"/>
              <a:t>2</a:t>
            </a:r>
            <a:r>
              <a:rPr lang="en-US" sz="1100" dirty="0" smtClean="0"/>
              <a:t>. </a:t>
            </a:r>
            <a:r>
              <a:rPr lang="en-US" sz="1100" b="1" dirty="0" smtClean="0"/>
              <a:t>Mathias</a:t>
            </a:r>
            <a:r>
              <a:rPr lang="en-US" sz="1100" dirty="0" smtClean="0"/>
              <a:t>	b. 1843-  d. 1933		b. </a:t>
            </a:r>
            <a:r>
              <a:rPr lang="en-US" sz="1100" dirty="0" err="1" smtClean="0"/>
              <a:t>Ostheim</a:t>
            </a:r>
            <a:r>
              <a:rPr lang="en-US" sz="1100" dirty="0" smtClean="0"/>
              <a:t>, Haut-</a:t>
            </a:r>
            <a:r>
              <a:rPr lang="en-US" sz="1100" dirty="0" err="1" smtClean="0"/>
              <a:t>Rhin</a:t>
            </a:r>
            <a:r>
              <a:rPr lang="en-US" sz="1100" dirty="0" smtClean="0"/>
              <a:t>, Alsace France , d Park Ridge, IL</a:t>
            </a:r>
          </a:p>
          <a:p>
            <a:pPr marL="342900" indent="-342900"/>
            <a:r>
              <a:rPr lang="en-US" sz="1100" dirty="0" smtClean="0"/>
              <a:t>               +Catharine Sturm	b. 1843-  d. </a:t>
            </a:r>
            <a:r>
              <a:rPr lang="en-US" sz="1100" smtClean="0"/>
              <a:t>1896</a:t>
            </a:r>
            <a:r>
              <a:rPr lang="en-US" sz="1100" dirty="0" smtClean="0"/>
              <a:t>		 b. </a:t>
            </a:r>
            <a:r>
              <a:rPr lang="en-US" sz="1100" dirty="0" err="1" smtClean="0"/>
              <a:t>Ostheim</a:t>
            </a:r>
            <a:r>
              <a:rPr lang="en-US" sz="1100" dirty="0" smtClean="0"/>
              <a:t>, Haut-</a:t>
            </a:r>
            <a:r>
              <a:rPr lang="en-US" sz="1100" dirty="0" err="1" smtClean="0"/>
              <a:t>Rhin</a:t>
            </a:r>
            <a:r>
              <a:rPr lang="en-US" sz="1100" dirty="0" smtClean="0"/>
              <a:t>, Alsace France </a:t>
            </a:r>
          </a:p>
          <a:p>
            <a:pPr marL="342900" indent="-342900"/>
            <a:r>
              <a:rPr lang="en-US" sz="1100" dirty="0" smtClean="0"/>
              <a:t>		3. Caroline </a:t>
            </a:r>
            <a:r>
              <a:rPr lang="en-US" sz="1100" dirty="0" err="1" smtClean="0"/>
              <a:t>Vehe</a:t>
            </a:r>
            <a:r>
              <a:rPr lang="en-US" sz="1100" dirty="0" smtClean="0"/>
              <a:t>	b. 1866 – d. 1951</a:t>
            </a:r>
          </a:p>
          <a:p>
            <a:pPr marL="342900" indent="-342900"/>
            <a:r>
              <a:rPr lang="en-US" sz="1100" dirty="0" smtClean="0"/>
              <a:t>		3. </a:t>
            </a:r>
            <a:r>
              <a:rPr lang="en-US" sz="1100" dirty="0" err="1" smtClean="0"/>
              <a:t>Emeline</a:t>
            </a:r>
            <a:r>
              <a:rPr lang="en-US" sz="1100" dirty="0" smtClean="0"/>
              <a:t> </a:t>
            </a:r>
            <a:r>
              <a:rPr lang="en-US" sz="1100" dirty="0" err="1" smtClean="0"/>
              <a:t>Lempker</a:t>
            </a:r>
            <a:r>
              <a:rPr lang="en-US" sz="1100" dirty="0" smtClean="0"/>
              <a:t>	b. 1868 – d. 1948	m. Fred </a:t>
            </a:r>
            <a:r>
              <a:rPr lang="en-US" sz="1100" dirty="0" err="1" smtClean="0"/>
              <a:t>Lempker</a:t>
            </a:r>
            <a:endParaRPr lang="en-US" sz="1100" dirty="0" smtClean="0"/>
          </a:p>
          <a:p>
            <a:pPr marL="342900" indent="-342900"/>
            <a:r>
              <a:rPr lang="en-US" sz="1100" dirty="0" smtClean="0"/>
              <a:t>		3. John		b. 1869 – d. 1953	m. Hattie Babcock</a:t>
            </a:r>
          </a:p>
          <a:p>
            <a:pPr marL="342900" indent="-342900"/>
            <a:r>
              <a:rPr lang="en-US" sz="1100" dirty="0" smtClean="0"/>
              <a:t>		3. William		b. 1874 – d. 1962	m. Caroline Vollmer</a:t>
            </a:r>
          </a:p>
          <a:p>
            <a:pPr marL="342900" indent="-342900"/>
            <a:r>
              <a:rPr lang="en-US" sz="1100" dirty="0" smtClean="0"/>
              <a:t>		3.  Catharine </a:t>
            </a:r>
            <a:r>
              <a:rPr lang="en-US" sz="1100" dirty="0" err="1" smtClean="0"/>
              <a:t>Biere</a:t>
            </a:r>
            <a:r>
              <a:rPr lang="en-US" sz="1100" dirty="0" smtClean="0"/>
              <a:t>	b. 1876 – d. 1944</a:t>
            </a:r>
          </a:p>
          <a:p>
            <a:pPr marL="342900" indent="-342900"/>
            <a:r>
              <a:rPr lang="en-US" sz="1100" dirty="0" smtClean="0"/>
              <a:t>		3.  Edward J.</a:t>
            </a:r>
            <a:r>
              <a:rPr lang="en-US" sz="1100" b="1" dirty="0" smtClean="0"/>
              <a:t>		</a:t>
            </a:r>
            <a:r>
              <a:rPr lang="en-US" sz="1100" dirty="0" smtClean="0"/>
              <a:t>b. 1879 – d. 1971	m. Mae Small</a:t>
            </a:r>
          </a:p>
          <a:p>
            <a:pPr marL="342900" indent="-342900"/>
            <a:r>
              <a:rPr lang="en-US" sz="1100" dirty="0" smtClean="0"/>
              <a:t>		3. George		b. 1882 – d. 1969	m. Minnie Kuhlman		</a:t>
            </a:r>
          </a:p>
          <a:p>
            <a:pPr marL="342900" indent="-342900"/>
            <a:r>
              <a:rPr lang="en-US" sz="1100" dirty="0" smtClean="0"/>
              <a:t>		3. Unknown Child</a:t>
            </a:r>
          </a:p>
          <a:p>
            <a:pPr marL="342900" indent="-342900"/>
            <a:r>
              <a:rPr lang="en-US" sz="1100" dirty="0" smtClean="0"/>
              <a:t>	</a:t>
            </a:r>
            <a:r>
              <a:rPr lang="en-US" sz="1100" b="1" dirty="0" smtClean="0"/>
              <a:t>   ++  Anna  Elizabeth </a:t>
            </a:r>
            <a:r>
              <a:rPr lang="en-US" sz="1100" b="1" dirty="0" err="1" smtClean="0"/>
              <a:t>Schuetz</a:t>
            </a:r>
            <a:r>
              <a:rPr lang="en-US" sz="1100" b="1" dirty="0" smtClean="0"/>
              <a:t> 	b.  1853 – d. 1932	b. Hessen Kassel, m. Schroeder, F. William </a:t>
            </a:r>
            <a:r>
              <a:rPr lang="en-US" sz="1100" b="1" dirty="0" err="1" smtClean="0"/>
              <a:t>Schuetz</a:t>
            </a:r>
            <a:r>
              <a:rPr lang="en-US" sz="1100" dirty="0" smtClean="0"/>
              <a:t>	3. Erna		b.  1898 – d. 1986</a:t>
            </a:r>
          </a:p>
          <a:p>
            <a:pPr marL="342900" indent="-342900"/>
            <a:r>
              <a:rPr lang="en-US" sz="1100" dirty="0" smtClean="0"/>
              <a:t>		+ Herman Brandt	b.	</a:t>
            </a:r>
          </a:p>
          <a:p>
            <a:pPr marL="342900" indent="-342900"/>
            <a:r>
              <a:rPr lang="en-US" sz="1100" dirty="0" smtClean="0"/>
              <a:t>			4. Herman	b. 1923 – d. 2015</a:t>
            </a:r>
          </a:p>
          <a:p>
            <a:pPr marL="342900" indent="-342900"/>
            <a:r>
              <a:rPr lang="en-US" sz="1100" dirty="0" smtClean="0"/>
              <a:t>			4. Elaine	b.  1924- d. 	</a:t>
            </a:r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3. Elsa Elizabeth	b. 1899 -  d. 1997	b. Long Grove, IL, d. Park Ridge, IL</a:t>
            </a:r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+ Louis Julius Ahrens	b. 1899 -  d. 1950	b. Fairmont, MN, d. Park Ridge, IL	</a:t>
            </a:r>
            <a:r>
              <a:rPr lang="en-US" sz="1100" dirty="0" smtClean="0"/>
              <a:t>        </a:t>
            </a:r>
          </a:p>
          <a:p>
            <a:pPr marL="342900" indent="-342900"/>
            <a:r>
              <a:rPr lang="en-US" sz="1100" dirty="0" smtClean="0"/>
              <a:t>			4. Lorraine		b. 1923 – d. </a:t>
            </a:r>
          </a:p>
          <a:p>
            <a:pPr marL="342900" indent="-342900"/>
            <a:r>
              <a:rPr lang="en-US" sz="1100" dirty="0" smtClean="0"/>
              <a:t>			+ Norman Parfitt	b.</a:t>
            </a:r>
          </a:p>
          <a:p>
            <a:pPr marL="342900" indent="-342900"/>
            <a:r>
              <a:rPr lang="en-US" sz="1100" dirty="0" smtClean="0"/>
              <a:t>				5. Dewayne	b. 1948</a:t>
            </a:r>
          </a:p>
          <a:p>
            <a:pPr marL="342900" indent="-342900"/>
            <a:r>
              <a:rPr lang="en-US" sz="1100" dirty="0" smtClean="0"/>
              <a:t>				5. Daryl	b.</a:t>
            </a:r>
          </a:p>
          <a:p>
            <a:pPr marL="342900" indent="-342900"/>
            <a:r>
              <a:rPr lang="en-US" sz="1100" dirty="0" smtClean="0"/>
              <a:t>				5. Glenn	b. </a:t>
            </a:r>
          </a:p>
          <a:p>
            <a:pPr marL="342900" indent="-342900"/>
            <a:r>
              <a:rPr lang="en-US" sz="1100" dirty="0" smtClean="0"/>
              <a:t>			4. </a:t>
            </a:r>
            <a:r>
              <a:rPr lang="en-US" sz="1100" b="1" dirty="0" smtClean="0"/>
              <a:t> Jean Ahrens		b. 1925-d. 2003</a:t>
            </a:r>
            <a:endParaRPr lang="en-US" sz="1100" dirty="0" smtClean="0"/>
          </a:p>
          <a:p>
            <a:r>
              <a:rPr lang="en-US" sz="1100" dirty="0" smtClean="0"/>
              <a:t>		</a:t>
            </a:r>
            <a:r>
              <a:rPr lang="en-US" sz="1100" b="1" dirty="0" smtClean="0"/>
              <a:t> + Robert Powers </a:t>
            </a:r>
            <a:r>
              <a:rPr lang="en-US" sz="1100" dirty="0" smtClean="0"/>
              <a:t>b. 1925 – d. 		</a:t>
            </a:r>
          </a:p>
          <a:p>
            <a:r>
              <a:rPr lang="en-US" sz="1100" dirty="0" smtClean="0"/>
              <a:t>			</a:t>
            </a:r>
            <a:r>
              <a:rPr lang="en-US" sz="1100" b="1" dirty="0" smtClean="0"/>
              <a:t>5. James	</a:t>
            </a:r>
            <a:r>
              <a:rPr lang="en-US" sz="1100" dirty="0" smtClean="0"/>
              <a:t>b. 1948</a:t>
            </a:r>
          </a:p>
          <a:p>
            <a:r>
              <a:rPr lang="en-US" sz="1100" dirty="0" smtClean="0"/>
              <a:t>			5. Linda	b. 1950</a:t>
            </a:r>
          </a:p>
          <a:p>
            <a:r>
              <a:rPr lang="en-US" sz="1100" dirty="0" smtClean="0"/>
              <a:t>			5. Judith	b. 1954</a:t>
            </a:r>
          </a:p>
          <a:p>
            <a:r>
              <a:rPr lang="en-US" sz="1100" dirty="0" smtClean="0"/>
              <a:t>			5. Laurie	b. 1957</a:t>
            </a:r>
          </a:p>
          <a:p>
            <a:r>
              <a:rPr lang="en-US" sz="1100" dirty="0" smtClean="0"/>
              <a:t>			5. Jennie	b. 1960	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944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Melchior </a:t>
            </a:r>
            <a:r>
              <a:rPr lang="en-US" sz="3200" dirty="0" err="1" smtClean="0"/>
              <a:t>Umbdenstock</a:t>
            </a:r>
            <a:r>
              <a:rPr lang="en-US" sz="3200" dirty="0" smtClean="0"/>
              <a:t> Tree</a:t>
            </a:r>
            <a:br>
              <a:rPr lang="en-US" sz="3200" dirty="0" smtClean="0"/>
            </a:br>
            <a:r>
              <a:rPr lang="en-US" sz="2200" dirty="0" err="1" smtClean="0"/>
              <a:t>Ostheim</a:t>
            </a:r>
            <a:r>
              <a:rPr lang="en-US" sz="2200" dirty="0" smtClean="0"/>
              <a:t>, Haut-</a:t>
            </a:r>
            <a:r>
              <a:rPr lang="en-US" sz="2200" dirty="0" err="1" smtClean="0"/>
              <a:t>Rhin</a:t>
            </a:r>
            <a:r>
              <a:rPr lang="en-US" sz="2200" dirty="0" smtClean="0"/>
              <a:t>, Alsace France</a:t>
            </a:r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295400"/>
            <a:ext cx="83058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100" b="1" dirty="0" smtClean="0"/>
              <a:t>Melchior </a:t>
            </a:r>
            <a:r>
              <a:rPr lang="en-US" sz="1100" b="1" dirty="0" err="1" smtClean="0"/>
              <a:t>Umbdenstock</a:t>
            </a:r>
            <a:r>
              <a:rPr lang="en-US" sz="1100" b="1" dirty="0" smtClean="0"/>
              <a:t> ?</a:t>
            </a:r>
          </a:p>
          <a:p>
            <a:pPr marL="342900" indent="-342900"/>
            <a:r>
              <a:rPr lang="en-US" sz="1100" b="1" dirty="0" smtClean="0"/>
              <a:t>	+ ?</a:t>
            </a:r>
          </a:p>
          <a:p>
            <a:pPr marL="342900" indent="-342900"/>
            <a:r>
              <a:rPr lang="en-US" sz="1100" b="1" dirty="0" smtClean="0"/>
              <a:t>2.  Mathias </a:t>
            </a:r>
            <a:r>
              <a:rPr lang="en-US" sz="1100" b="1" dirty="0" err="1" smtClean="0"/>
              <a:t>Umbdenstock</a:t>
            </a:r>
            <a:r>
              <a:rPr lang="en-US" sz="1100" dirty="0" smtClean="0"/>
              <a:t>	 	b. – d. 			b. </a:t>
            </a:r>
            <a:r>
              <a:rPr lang="en-US" sz="1100" dirty="0" err="1" smtClean="0"/>
              <a:t>Ostheim</a:t>
            </a:r>
            <a:r>
              <a:rPr lang="en-US" sz="1100" dirty="0" smtClean="0"/>
              <a:t>, Haut-</a:t>
            </a:r>
            <a:r>
              <a:rPr lang="en-US" sz="1100" dirty="0" err="1" smtClean="0"/>
              <a:t>Rhin</a:t>
            </a:r>
            <a:r>
              <a:rPr lang="en-US" sz="1100" dirty="0" smtClean="0"/>
              <a:t>, Alsace France</a:t>
            </a:r>
          </a:p>
          <a:p>
            <a:pPr marL="342900" indent="-342900"/>
            <a:r>
              <a:rPr lang="en-US" sz="1100" dirty="0" smtClean="0"/>
              <a:t>     	+ Elisabeth Vogel		b.  -d.  		 	</a:t>
            </a:r>
          </a:p>
          <a:p>
            <a:pPr marL="342900" indent="-342900"/>
            <a:r>
              <a:rPr lang="en-US" sz="1100" dirty="0" smtClean="0"/>
              <a:t>	3.  </a:t>
            </a:r>
            <a:r>
              <a:rPr lang="en-US" sz="1100" b="1" dirty="0" smtClean="0"/>
              <a:t>Mathias</a:t>
            </a:r>
            <a:r>
              <a:rPr lang="en-US" sz="1100" dirty="0" smtClean="0"/>
              <a:t>		b. 1738-  d. 			b. </a:t>
            </a:r>
            <a:r>
              <a:rPr lang="en-US" sz="1100" dirty="0" err="1" smtClean="0"/>
              <a:t>Ostheim</a:t>
            </a:r>
            <a:r>
              <a:rPr lang="en-US" sz="1100" dirty="0" smtClean="0"/>
              <a:t>, Haut-</a:t>
            </a:r>
            <a:r>
              <a:rPr lang="en-US" sz="1100" dirty="0" err="1" smtClean="0"/>
              <a:t>Rhin</a:t>
            </a:r>
            <a:r>
              <a:rPr lang="en-US" sz="1100" dirty="0" smtClean="0"/>
              <a:t>, Alsace France , </a:t>
            </a:r>
          </a:p>
          <a:p>
            <a:pPr marL="342900" indent="-342900"/>
            <a:r>
              <a:rPr lang="en-US" sz="1100" dirty="0" smtClean="0"/>
              <a:t>               +Maria </a:t>
            </a:r>
            <a:r>
              <a:rPr lang="en-US" sz="1100" dirty="0" err="1" smtClean="0"/>
              <a:t>Magdelena</a:t>
            </a:r>
            <a:r>
              <a:rPr lang="en-US" sz="1100" dirty="0" smtClean="0"/>
              <a:t> Vogel	b. -  d. 		 	</a:t>
            </a:r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4. Johann Michael	b. 1750 – d. 1814</a:t>
            </a:r>
          </a:p>
          <a:p>
            <a:pPr marL="342900" indent="-342900"/>
            <a:r>
              <a:rPr lang="en-US" sz="1100" dirty="0" smtClean="0"/>
              <a:t>		+ Maria Magdalena Umbdenst.*	b. 1756 – d. 1808		See Separate Page</a:t>
            </a:r>
          </a:p>
          <a:p>
            <a:pPr marL="342900" indent="-342900"/>
            <a:r>
              <a:rPr lang="en-US" sz="1100" dirty="0" smtClean="0"/>
              <a:t>			5. Maria Magdalena	b. 1779 – d.</a:t>
            </a:r>
          </a:p>
          <a:p>
            <a:pPr marL="342900" indent="-342900"/>
            <a:r>
              <a:rPr lang="en-US" sz="1100" dirty="0" smtClean="0"/>
              <a:t>			5. Michael 		b. 1780 -  d. 1815</a:t>
            </a:r>
          </a:p>
          <a:p>
            <a:pPr marL="342900" indent="-342900"/>
            <a:r>
              <a:rPr lang="en-US" sz="1100" dirty="0" smtClean="0"/>
              <a:t>			</a:t>
            </a:r>
            <a:r>
              <a:rPr lang="en-US" sz="1100" b="1" dirty="0" smtClean="0"/>
              <a:t>5. Nicolas le </a:t>
            </a:r>
            <a:r>
              <a:rPr lang="en-US" sz="1100" b="1" dirty="0" err="1" smtClean="0"/>
              <a:t>jeune</a:t>
            </a:r>
            <a:r>
              <a:rPr lang="en-US" sz="1100" b="1" dirty="0" smtClean="0"/>
              <a:t>	b. 1782 – d. 1835</a:t>
            </a:r>
          </a:p>
          <a:p>
            <a:pPr marL="342900" indent="-342900"/>
            <a:r>
              <a:rPr lang="en-US" sz="1100" dirty="0" smtClean="0"/>
              <a:t>			</a:t>
            </a:r>
            <a:r>
              <a:rPr lang="en-US" sz="1100" b="1" dirty="0" smtClean="0"/>
              <a:t>+ Maria-Salome </a:t>
            </a:r>
            <a:r>
              <a:rPr lang="en-US" sz="1100" b="1" dirty="0" err="1" smtClean="0"/>
              <a:t>Hintermann</a:t>
            </a:r>
            <a:r>
              <a:rPr lang="en-US" sz="1100" b="1" dirty="0" smtClean="0"/>
              <a:t>	b. 1780 – d. 1822</a:t>
            </a:r>
          </a:p>
          <a:p>
            <a:pPr marL="342900" indent="-342900"/>
            <a:r>
              <a:rPr lang="en-US" sz="1100" b="1" dirty="0" smtClean="0"/>
              <a:t>				</a:t>
            </a:r>
            <a:r>
              <a:rPr lang="en-US" sz="1100" dirty="0" smtClean="0"/>
              <a:t>6. Salome		b. 1820 – d. 1822</a:t>
            </a:r>
          </a:p>
          <a:p>
            <a:pPr marL="342900" indent="-342900"/>
            <a:r>
              <a:rPr lang="en-US" sz="1100" b="1" dirty="0" smtClean="0"/>
              <a:t>				</a:t>
            </a:r>
            <a:r>
              <a:rPr lang="en-US" sz="1100" dirty="0" smtClean="0"/>
              <a:t>6. </a:t>
            </a:r>
            <a:r>
              <a:rPr lang="en-US" sz="1100" dirty="0" err="1" smtClean="0"/>
              <a:t>Madelaine</a:t>
            </a:r>
            <a:r>
              <a:rPr lang="en-US" sz="1100" dirty="0" smtClean="0"/>
              <a:t> Helena	b. 1813 – d. 1853	Buried in </a:t>
            </a:r>
            <a:r>
              <a:rPr lang="en-US" sz="1100" dirty="0" err="1" smtClean="0"/>
              <a:t>Ostheim</a:t>
            </a:r>
            <a:endParaRPr lang="en-US" sz="1100" dirty="0" smtClean="0"/>
          </a:p>
          <a:p>
            <a:pPr marL="342900" indent="-342900"/>
            <a:r>
              <a:rPr lang="en-US" sz="1100" dirty="0" smtClean="0"/>
              <a:t>				+ Andreas Sturm	b. 1799 – d. 1874	d. </a:t>
            </a:r>
            <a:r>
              <a:rPr lang="en-US" sz="1100" dirty="0" err="1" smtClean="0"/>
              <a:t>Newawka</a:t>
            </a:r>
            <a:r>
              <a:rPr lang="en-US" sz="1100" dirty="0" smtClean="0"/>
              <a:t>, Cass, NE</a:t>
            </a:r>
          </a:p>
          <a:p>
            <a:pPr marL="342900" indent="-342900"/>
            <a:r>
              <a:rPr lang="en-US" sz="1100" dirty="0" smtClean="0"/>
              <a:t>					7. Mary </a:t>
            </a:r>
            <a:r>
              <a:rPr lang="en-US" sz="1100" dirty="0" err="1" smtClean="0"/>
              <a:t>Magdelene</a:t>
            </a:r>
            <a:r>
              <a:rPr lang="en-US" sz="1100" dirty="0" smtClean="0"/>
              <a:t>	b. 1832 – d. 1869</a:t>
            </a:r>
          </a:p>
          <a:p>
            <a:pPr marL="342900" indent="-342900"/>
            <a:r>
              <a:rPr lang="en-US" sz="1100" dirty="0" smtClean="0"/>
              <a:t>					+ Frederic </a:t>
            </a:r>
            <a:r>
              <a:rPr lang="en-US" sz="1100" dirty="0" err="1" smtClean="0"/>
              <a:t>Kiechel</a:t>
            </a:r>
            <a:r>
              <a:rPr lang="en-US" sz="1100" dirty="0" smtClean="0"/>
              <a:t>	b.  1826 – d. 1858</a:t>
            </a:r>
          </a:p>
          <a:p>
            <a:pPr marL="342900" indent="-342900"/>
            <a:r>
              <a:rPr lang="en-US" sz="1100" dirty="0" smtClean="0"/>
              <a:t>				</a:t>
            </a:r>
            <a:r>
              <a:rPr lang="en-US" sz="1100" b="1" dirty="0" smtClean="0"/>
              <a:t>6. Mathias		b. 1817 – d. 1851</a:t>
            </a:r>
          </a:p>
          <a:p>
            <a:pPr marL="342900" indent="-342900"/>
            <a:r>
              <a:rPr lang="en-US" sz="1100" b="1" dirty="0" smtClean="0"/>
              <a:t>				+Salome </a:t>
            </a:r>
            <a:r>
              <a:rPr lang="en-US" sz="1100" b="1" dirty="0" err="1" smtClean="0"/>
              <a:t>Hintermann</a:t>
            </a:r>
            <a:r>
              <a:rPr lang="en-US" sz="1100" b="1" dirty="0" smtClean="0"/>
              <a:t>	b. 1818 – d. 1899	b. </a:t>
            </a:r>
            <a:r>
              <a:rPr lang="en-US" sz="1100" b="1" dirty="0" err="1" smtClean="0"/>
              <a:t>Hunawihr</a:t>
            </a:r>
            <a:endParaRPr lang="en-US" sz="1100" b="1" dirty="0" smtClean="0"/>
          </a:p>
          <a:p>
            <a:pPr marL="342900" indent="-342900"/>
            <a:r>
              <a:rPr lang="en-US" sz="1100" b="1" dirty="0" smtClean="0"/>
              <a:t>					7. Mathias		b. 1843 – d. 1933</a:t>
            </a:r>
          </a:p>
          <a:p>
            <a:pPr marL="342900" indent="-342900"/>
            <a:r>
              <a:rPr lang="en-US" sz="1100" b="1" dirty="0" smtClean="0"/>
              <a:t>					</a:t>
            </a:r>
            <a:r>
              <a:rPr lang="en-US" sz="1100" dirty="0" smtClean="0"/>
              <a:t>7. Marie Salome 	b. 1850 – d. 1920</a:t>
            </a:r>
          </a:p>
          <a:p>
            <a:pPr marL="342900" indent="-342900"/>
            <a:r>
              <a:rPr lang="en-US" sz="1100" dirty="0" smtClean="0"/>
              <a:t>		</a:t>
            </a:r>
          </a:p>
          <a:p>
            <a:r>
              <a:rPr lang="en-US" sz="1100" dirty="0" smtClean="0"/>
              <a:t>	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944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Maria Magdalena </a:t>
            </a:r>
            <a:r>
              <a:rPr lang="en-US" sz="3200" dirty="0" err="1" smtClean="0"/>
              <a:t>Umbdenstock</a:t>
            </a:r>
            <a:r>
              <a:rPr lang="en-US" sz="3200" dirty="0" smtClean="0"/>
              <a:t> Tree</a:t>
            </a:r>
            <a:br>
              <a:rPr lang="en-US" sz="3200" dirty="0" smtClean="0"/>
            </a:br>
            <a:r>
              <a:rPr lang="en-US" sz="2200" dirty="0" err="1" smtClean="0"/>
              <a:t>Ostheim</a:t>
            </a:r>
            <a:r>
              <a:rPr lang="en-US" sz="2200" dirty="0" smtClean="0"/>
              <a:t>, Haut-</a:t>
            </a:r>
            <a:r>
              <a:rPr lang="en-US" sz="2200" dirty="0" err="1" smtClean="0"/>
              <a:t>Rhin</a:t>
            </a:r>
            <a:r>
              <a:rPr lang="en-US" sz="2200" dirty="0" smtClean="0"/>
              <a:t>, Alsace France</a:t>
            </a:r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295400"/>
            <a:ext cx="8610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1100" b="1" dirty="0" smtClean="0"/>
              <a:t>1. </a:t>
            </a:r>
            <a:r>
              <a:rPr lang="en-US" sz="1100" b="1" dirty="0" err="1" smtClean="0"/>
              <a:t>Ullrich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Umbdenstock</a:t>
            </a:r>
            <a:r>
              <a:rPr lang="en-US" sz="1100" b="1" dirty="0" smtClean="0"/>
              <a:t> 			b. ? – d. 1490</a:t>
            </a:r>
          </a:p>
          <a:p>
            <a:pPr marL="342900" indent="-342900"/>
            <a:r>
              <a:rPr lang="en-US" sz="1100" b="1" dirty="0" smtClean="0"/>
              <a:t>	2.  Melchior</a:t>
            </a:r>
            <a:r>
              <a:rPr lang="en-US" sz="1100" dirty="0" smtClean="0"/>
              <a:t>	 		b. 1514 – d.  1540	b. </a:t>
            </a:r>
            <a:r>
              <a:rPr lang="en-US" sz="1100" dirty="0" err="1" smtClean="0"/>
              <a:t>Ostheim</a:t>
            </a:r>
            <a:r>
              <a:rPr lang="en-US" sz="1100" dirty="0" smtClean="0"/>
              <a:t>, Haut-</a:t>
            </a:r>
            <a:r>
              <a:rPr lang="en-US" sz="1100" dirty="0" err="1" smtClean="0"/>
              <a:t>Rhin</a:t>
            </a:r>
            <a:r>
              <a:rPr lang="en-US" sz="1100" dirty="0" smtClean="0"/>
              <a:t>, Alsace France</a:t>
            </a:r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3.</a:t>
            </a:r>
            <a:r>
              <a:rPr lang="en-US" sz="1100" dirty="0" smtClean="0"/>
              <a:t>  </a:t>
            </a:r>
            <a:r>
              <a:rPr lang="en-US" sz="1100" b="1" dirty="0" err="1" smtClean="0"/>
              <a:t>Ullrich</a:t>
            </a:r>
            <a:r>
              <a:rPr lang="en-US" sz="1100" dirty="0" smtClean="0"/>
              <a:t>			b. ?-  d.  1553			</a:t>
            </a:r>
          </a:p>
          <a:p>
            <a:pPr marL="342900" indent="-342900"/>
            <a:r>
              <a:rPr lang="en-US" sz="1100" dirty="0" smtClean="0"/>
              <a:t>		 	</a:t>
            </a:r>
            <a:r>
              <a:rPr lang="en-US" sz="1100" b="1" dirty="0" smtClean="0"/>
              <a:t>4. Melchior</a:t>
            </a:r>
            <a:r>
              <a:rPr lang="en-US" sz="1100" dirty="0" smtClean="0"/>
              <a:t>	 	</a:t>
            </a:r>
            <a:r>
              <a:rPr lang="en-US" sz="1100" b="1" dirty="0" smtClean="0"/>
              <a:t>b. 1533 – d.  1605</a:t>
            </a:r>
          </a:p>
          <a:p>
            <a:pPr marL="342900" indent="-342900"/>
            <a:r>
              <a:rPr lang="en-US" sz="1100" b="1" dirty="0" smtClean="0"/>
              <a:t>			+ Cecile Meyer		b. 1555- d. 1619</a:t>
            </a:r>
          </a:p>
          <a:p>
            <a:pPr marL="342900" indent="-342900"/>
            <a:r>
              <a:rPr lang="en-US" sz="1100" dirty="0" smtClean="0"/>
              <a:t>				</a:t>
            </a:r>
            <a:r>
              <a:rPr lang="en-US" sz="1100" b="1" dirty="0" smtClean="0"/>
              <a:t>5. Melchior			b. 1575-d. 1612</a:t>
            </a:r>
          </a:p>
          <a:p>
            <a:pPr marL="342900" indent="-342900"/>
            <a:r>
              <a:rPr lang="en-US" sz="1100" b="1" dirty="0" smtClean="0"/>
              <a:t>				+ </a:t>
            </a:r>
            <a:r>
              <a:rPr lang="en-US" sz="1100" b="1" dirty="0" err="1" smtClean="0"/>
              <a:t>Appolonia</a:t>
            </a:r>
            <a:r>
              <a:rPr lang="en-US" sz="1100" b="1" dirty="0" smtClean="0"/>
              <a:t> Vogel		b. 1589-d. 1619</a:t>
            </a:r>
            <a:r>
              <a:rPr lang="en-US" sz="1100" dirty="0" smtClean="0"/>
              <a:t>			</a:t>
            </a:r>
            <a:endParaRPr lang="en-US" sz="1100" b="1" dirty="0" smtClean="0"/>
          </a:p>
          <a:p>
            <a:pPr marL="342900" indent="-342900"/>
            <a:r>
              <a:rPr lang="en-US" sz="1100" b="1" dirty="0" smtClean="0"/>
              <a:t>				</a:t>
            </a:r>
            <a:r>
              <a:rPr lang="en-US" sz="1100" dirty="0" smtClean="0"/>
              <a:t>	</a:t>
            </a:r>
            <a:r>
              <a:rPr lang="en-US" sz="1100" b="1" dirty="0" smtClean="0"/>
              <a:t>6. Mathias		b. 1630 – d. 1698</a:t>
            </a:r>
          </a:p>
          <a:p>
            <a:pPr marL="342900" indent="-342900"/>
            <a:r>
              <a:rPr lang="en-US" sz="1100" b="1" dirty="0" smtClean="0"/>
              <a:t>					+ Madeleine </a:t>
            </a:r>
            <a:r>
              <a:rPr lang="en-US" sz="1100" b="1" dirty="0" err="1" smtClean="0"/>
              <a:t>Bohm</a:t>
            </a:r>
            <a:r>
              <a:rPr lang="en-US" sz="1100" b="1" dirty="0" smtClean="0"/>
              <a:t>	b. 1630 – d. ?			</a:t>
            </a:r>
          </a:p>
          <a:p>
            <a:pPr marL="342900" indent="-342900"/>
            <a:r>
              <a:rPr lang="en-US" sz="1100" b="1" dirty="0" smtClean="0"/>
              <a:t>						7. Daniel		b. ? – d. 1735</a:t>
            </a:r>
          </a:p>
          <a:p>
            <a:pPr marL="342900" indent="-342900"/>
            <a:r>
              <a:rPr lang="en-US" sz="1100" b="1" dirty="0" smtClean="0"/>
              <a:t>						+ Anna Barbara </a:t>
            </a:r>
            <a:r>
              <a:rPr lang="en-US" sz="1100" b="1" dirty="0" err="1" smtClean="0"/>
              <a:t>Kessel</a:t>
            </a:r>
            <a:r>
              <a:rPr lang="en-US" sz="1100" b="1" dirty="0" smtClean="0"/>
              <a:t>	</a:t>
            </a:r>
          </a:p>
          <a:p>
            <a:pPr marL="342900" indent="-342900"/>
            <a:r>
              <a:rPr lang="en-US" sz="1100" b="1" dirty="0" smtClean="0"/>
              <a:t>							8. Mathias 	b. 1710 – d. 1791</a:t>
            </a:r>
          </a:p>
          <a:p>
            <a:pPr marL="342900" indent="-342900"/>
            <a:r>
              <a:rPr lang="en-US" sz="1100" b="1" dirty="0" smtClean="0"/>
              <a:t>							+ </a:t>
            </a:r>
            <a:r>
              <a:rPr lang="en-US" sz="1100" b="1" dirty="0" err="1" smtClean="0"/>
              <a:t>Margaretha</a:t>
            </a:r>
            <a:r>
              <a:rPr lang="en-US" sz="1100" b="1" dirty="0" smtClean="0"/>
              <a:t> Vogel</a:t>
            </a:r>
          </a:p>
          <a:p>
            <a:pPr marL="342900" indent="-342900"/>
            <a:r>
              <a:rPr lang="en-US" sz="1100" b="1" dirty="0" smtClean="0"/>
              <a:t>			</a:t>
            </a:r>
            <a:endParaRPr lang="en-US" sz="1100" dirty="0" smtClean="0"/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9. Maria Magdalena </a:t>
            </a:r>
            <a:r>
              <a:rPr lang="en-US" sz="1100" b="1" dirty="0" err="1" smtClean="0"/>
              <a:t>Umbdenstock</a:t>
            </a:r>
            <a:r>
              <a:rPr lang="en-US" sz="1100" b="1" dirty="0" smtClean="0"/>
              <a:t>*	b. 1756 – d. 1808</a:t>
            </a:r>
            <a:r>
              <a:rPr lang="en-US" sz="1100" dirty="0" smtClean="0"/>
              <a:t>		See  Separate Page</a:t>
            </a:r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+ Johann </a:t>
            </a:r>
            <a:r>
              <a:rPr lang="en-US" sz="1100" b="1" dirty="0" err="1" smtClean="0"/>
              <a:t>Nicolaus</a:t>
            </a:r>
            <a:r>
              <a:rPr lang="en-US" sz="1100" b="1" dirty="0" smtClean="0"/>
              <a:t> 		b.  1731-1801</a:t>
            </a:r>
            <a:endParaRPr lang="en-US" sz="1100" dirty="0" smtClean="0"/>
          </a:p>
          <a:p>
            <a:pPr marL="342900" indent="-342900"/>
            <a:r>
              <a:rPr lang="en-US" sz="1100" dirty="0" smtClean="0"/>
              <a:t>		</a:t>
            </a:r>
          </a:p>
          <a:p>
            <a:r>
              <a:rPr lang="en-US" sz="1100" dirty="0" smtClean="0"/>
              <a:t>	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944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 Salome </a:t>
            </a:r>
            <a:r>
              <a:rPr lang="en-US" sz="3200" dirty="0" err="1" smtClean="0"/>
              <a:t>Hintermann</a:t>
            </a:r>
            <a:r>
              <a:rPr lang="en-US" sz="3200" dirty="0" smtClean="0"/>
              <a:t> Tree</a:t>
            </a:r>
            <a:br>
              <a:rPr lang="en-US" sz="3200" dirty="0" smtClean="0"/>
            </a:br>
            <a:r>
              <a:rPr lang="en-US" sz="2700" dirty="0" err="1" smtClean="0"/>
              <a:t>Hunawihr</a:t>
            </a:r>
            <a:r>
              <a:rPr lang="en-US" sz="2700" dirty="0" smtClean="0"/>
              <a:t>, Haut-</a:t>
            </a:r>
            <a:r>
              <a:rPr lang="en-US" sz="2700" dirty="0" err="1" smtClean="0"/>
              <a:t>Rhin</a:t>
            </a:r>
            <a:r>
              <a:rPr lang="en-US" sz="2700" dirty="0" smtClean="0"/>
              <a:t>, Alsace France</a:t>
            </a:r>
            <a:endParaRPr lang="en-US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295400"/>
            <a:ext cx="83058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100" dirty="0" smtClean="0"/>
              <a:t>	 	</a:t>
            </a:r>
          </a:p>
          <a:p>
            <a:pPr marL="342900" indent="-342900"/>
            <a:r>
              <a:rPr lang="en-US" sz="1100" b="1" dirty="0" smtClean="0"/>
              <a:t>1. Andreas </a:t>
            </a:r>
            <a:r>
              <a:rPr lang="en-US" sz="1100" b="1" dirty="0" err="1" smtClean="0"/>
              <a:t>Hintermann</a:t>
            </a:r>
            <a:r>
              <a:rPr lang="en-US" sz="1100" b="1" dirty="0" smtClean="0"/>
              <a:t>	</a:t>
            </a:r>
            <a:r>
              <a:rPr lang="en-US" sz="1100" dirty="0" smtClean="0"/>
              <a:t>b.  – d. </a:t>
            </a:r>
          </a:p>
          <a:p>
            <a:pPr marL="342900" indent="-342900"/>
            <a:r>
              <a:rPr lang="en-US" sz="1100" b="1" dirty="0" smtClean="0"/>
              <a:t>+ Maria Salome Winter.	</a:t>
            </a:r>
            <a:r>
              <a:rPr lang="en-US" sz="1100" dirty="0" smtClean="0"/>
              <a:t>b. 1721 – d. </a:t>
            </a:r>
            <a:r>
              <a:rPr lang="en-US" sz="1100" b="1" dirty="0" smtClean="0"/>
              <a:t>			</a:t>
            </a:r>
            <a:r>
              <a:rPr lang="en-US" sz="1100" dirty="0" smtClean="0"/>
              <a:t>b. </a:t>
            </a:r>
            <a:r>
              <a:rPr lang="en-US" sz="1100" dirty="0" err="1" smtClean="0"/>
              <a:t>Hunawihr</a:t>
            </a:r>
            <a:r>
              <a:rPr lang="en-US" sz="1100" dirty="0" smtClean="0"/>
              <a:t> ; Jacob Winter &amp; Barbara </a:t>
            </a:r>
            <a:r>
              <a:rPr lang="en-US" sz="1100" dirty="0" err="1" smtClean="0"/>
              <a:t>Heimel</a:t>
            </a:r>
            <a:endParaRPr lang="en-US" sz="1100" dirty="0" smtClean="0"/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2. Georg </a:t>
            </a:r>
            <a:r>
              <a:rPr lang="en-US" sz="1100" b="1" dirty="0" err="1" smtClean="0"/>
              <a:t>Hintermann</a:t>
            </a:r>
            <a:r>
              <a:rPr lang="en-US" sz="1100" b="1" dirty="0" smtClean="0"/>
              <a:t>	</a:t>
            </a:r>
            <a:r>
              <a:rPr lang="en-US" sz="1100" dirty="0" smtClean="0"/>
              <a:t>b. 1755 – d. 1827</a:t>
            </a:r>
            <a:r>
              <a:rPr lang="en-US" sz="1100" b="1" dirty="0" smtClean="0"/>
              <a:t>	</a:t>
            </a:r>
            <a:r>
              <a:rPr lang="en-US" sz="1100" dirty="0" smtClean="0"/>
              <a:t>b. </a:t>
            </a:r>
            <a:r>
              <a:rPr lang="en-US" sz="1100" dirty="0" err="1" smtClean="0"/>
              <a:t>Hunawihr</a:t>
            </a:r>
            <a:endParaRPr lang="en-US" sz="1100" dirty="0" smtClean="0"/>
          </a:p>
          <a:p>
            <a:pPr marL="342900" indent="-342900"/>
            <a:r>
              <a:rPr lang="en-US" sz="1100" dirty="0" smtClean="0"/>
              <a:t>		</a:t>
            </a:r>
            <a:r>
              <a:rPr lang="en-US" sz="1100" b="1" dirty="0" smtClean="0"/>
              <a:t>+ Maria Salome Vogel	</a:t>
            </a:r>
            <a:r>
              <a:rPr lang="en-US" sz="1100" dirty="0" smtClean="0"/>
              <a:t>b. 1753– d. 1823</a:t>
            </a:r>
            <a:r>
              <a:rPr lang="en-US" sz="1100" b="1" dirty="0" smtClean="0"/>
              <a:t>	</a:t>
            </a:r>
            <a:r>
              <a:rPr lang="en-US" sz="1100" dirty="0" smtClean="0"/>
              <a:t> b. </a:t>
            </a:r>
            <a:r>
              <a:rPr lang="en-US" sz="1100" dirty="0" err="1" smtClean="0"/>
              <a:t>Hunawihr</a:t>
            </a:r>
            <a:r>
              <a:rPr lang="en-US" sz="1100" dirty="0" smtClean="0"/>
              <a:t>; f. Johannes Vogel?</a:t>
            </a:r>
          </a:p>
          <a:p>
            <a:pPr marL="342900" indent="-342900"/>
            <a:r>
              <a:rPr lang="en-US" sz="1100" b="1" dirty="0" smtClean="0"/>
              <a:t>			3. Andreas </a:t>
            </a:r>
            <a:r>
              <a:rPr lang="en-US" sz="1100" b="1" dirty="0" err="1" smtClean="0"/>
              <a:t>Hintermann</a:t>
            </a:r>
            <a:r>
              <a:rPr lang="en-US" sz="1100" b="1" dirty="0" smtClean="0"/>
              <a:t>		</a:t>
            </a:r>
            <a:r>
              <a:rPr lang="en-US" sz="1100" dirty="0" smtClean="0"/>
              <a:t>b. 1784- d. 1842</a:t>
            </a:r>
            <a:r>
              <a:rPr lang="en-US" sz="1100" b="1" dirty="0" smtClean="0"/>
              <a:t>	</a:t>
            </a:r>
            <a:r>
              <a:rPr lang="en-US" sz="1100" dirty="0" smtClean="0"/>
              <a:t> b. </a:t>
            </a:r>
            <a:r>
              <a:rPr lang="en-US" sz="1100" dirty="0" err="1" smtClean="0"/>
              <a:t>Hunawihr</a:t>
            </a:r>
            <a:r>
              <a:rPr lang="en-US" sz="1100" dirty="0" smtClean="0"/>
              <a:t> </a:t>
            </a:r>
            <a:r>
              <a:rPr lang="en-US" sz="1100" b="1" dirty="0" smtClean="0"/>
              <a:t>	</a:t>
            </a:r>
          </a:p>
          <a:p>
            <a:pPr marL="342900" indent="-342900"/>
            <a:r>
              <a:rPr lang="en-US" sz="1100" b="1" dirty="0" smtClean="0"/>
              <a:t>			+ Maria Ursula </a:t>
            </a:r>
            <a:r>
              <a:rPr lang="en-US" sz="1100" b="1" dirty="0" err="1" smtClean="0"/>
              <a:t>Munsch</a:t>
            </a:r>
            <a:r>
              <a:rPr lang="en-US" sz="1100" dirty="0" smtClean="0"/>
              <a:t>		b. 1786 – d. 1844</a:t>
            </a:r>
          </a:p>
          <a:p>
            <a:pPr marL="342900" indent="-342900"/>
            <a:r>
              <a:rPr lang="en-US" sz="1100" dirty="0" smtClean="0"/>
              <a:t>				</a:t>
            </a:r>
            <a:r>
              <a:rPr lang="en-US" sz="1100" b="1" dirty="0" smtClean="0"/>
              <a:t>4. Salome </a:t>
            </a:r>
            <a:r>
              <a:rPr lang="en-US" sz="1100" b="1" dirty="0" err="1" smtClean="0"/>
              <a:t>Hintermann</a:t>
            </a:r>
            <a:r>
              <a:rPr lang="en-US" sz="1100" b="1" dirty="0" smtClean="0"/>
              <a:t> 	</a:t>
            </a:r>
            <a:r>
              <a:rPr lang="en-US" sz="1100" dirty="0" smtClean="0"/>
              <a:t>b. 1818– d. 1899</a:t>
            </a:r>
            <a:r>
              <a:rPr lang="en-US" sz="1100" b="1" dirty="0" smtClean="0"/>
              <a:t>	 </a:t>
            </a:r>
            <a:r>
              <a:rPr lang="en-US" sz="1100" dirty="0" smtClean="0"/>
              <a:t>b. </a:t>
            </a:r>
            <a:r>
              <a:rPr lang="en-US" sz="1100" dirty="0" err="1" smtClean="0"/>
              <a:t>Horbourg-wihr</a:t>
            </a:r>
            <a:endParaRPr lang="en-US" sz="1100" dirty="0" smtClean="0"/>
          </a:p>
          <a:p>
            <a:pPr marL="342900" indent="-342900"/>
            <a:r>
              <a:rPr lang="en-US" sz="1100" b="1" dirty="0" smtClean="0"/>
              <a:t>				+ Mathias </a:t>
            </a:r>
            <a:r>
              <a:rPr lang="en-US" sz="1100" b="1" dirty="0" err="1" smtClean="0"/>
              <a:t>Umbdenstock</a:t>
            </a:r>
            <a:r>
              <a:rPr lang="en-US" sz="1100" b="1" dirty="0" smtClean="0"/>
              <a:t> Sr.	</a:t>
            </a:r>
            <a:r>
              <a:rPr lang="en-US" sz="1100" dirty="0" smtClean="0"/>
              <a:t>b. 1817 – d. 1851</a:t>
            </a:r>
            <a:r>
              <a:rPr lang="en-US" sz="1100" b="1" dirty="0" smtClean="0"/>
              <a:t>						5. Mathias Jr.		</a:t>
            </a:r>
            <a:r>
              <a:rPr lang="en-US" sz="1100" dirty="0" smtClean="0"/>
              <a:t>b. 1843 – d. 1933</a:t>
            </a:r>
          </a:p>
          <a:p>
            <a:pPr marL="342900" indent="-342900"/>
            <a:r>
              <a:rPr lang="en-US" sz="1100" b="1" dirty="0" smtClean="0"/>
              <a:t>					</a:t>
            </a:r>
            <a:r>
              <a:rPr lang="en-US" sz="1100" dirty="0" smtClean="0"/>
              <a:t>5. Marie Salome 	b. 1850 – d. 1920</a:t>
            </a:r>
          </a:p>
          <a:p>
            <a:pPr marL="342900" indent="-342900"/>
            <a:r>
              <a:rPr lang="en-US" sz="1100" dirty="0" smtClean="0"/>
              <a:t>		</a:t>
            </a:r>
          </a:p>
          <a:p>
            <a:r>
              <a:rPr lang="en-US" sz="1100" dirty="0" smtClean="0"/>
              <a:t>	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39624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Ship Apollo Manifest</a:t>
            </a:r>
            <a:br>
              <a:rPr lang="en-US" sz="2800" dirty="0" smtClean="0"/>
            </a:br>
            <a:r>
              <a:rPr lang="en-US" sz="2000" dirty="0" smtClean="0"/>
              <a:t>19 July 1847</a:t>
            </a:r>
            <a:br>
              <a:rPr lang="en-US" sz="2000" dirty="0" smtClean="0"/>
            </a:br>
            <a:r>
              <a:rPr lang="en-US" sz="2000" dirty="0" smtClean="0"/>
              <a:t>Le Havre – New York</a:t>
            </a:r>
            <a:endParaRPr lang="en-US" sz="2000" dirty="0"/>
          </a:p>
        </p:txBody>
      </p:sp>
      <p:pic>
        <p:nvPicPr>
          <p:cNvPr id="1026" name="Picture 2" descr="C:\Documents and Settings\User\My Documents\My Pictures\UmbdenstockTree1978\UmbdenstockTree1978 006.png"/>
          <p:cNvPicPr>
            <a:picLocks noChangeAspect="1" noChangeArrowheads="1"/>
          </p:cNvPicPr>
          <p:nvPr/>
        </p:nvPicPr>
        <p:blipFill>
          <a:blip r:embed="rId3" cstate="print"/>
          <a:srcRect l="12763" t="4381" r="11762" b="30042"/>
          <a:stretch>
            <a:fillRect/>
          </a:stretch>
        </p:blipFill>
        <p:spPr bwMode="auto">
          <a:xfrm>
            <a:off x="3962400" y="457200"/>
            <a:ext cx="4876800" cy="5826826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 flipV="1">
            <a:off x="2743200" y="2590800"/>
            <a:ext cx="1828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743200" y="3124200"/>
            <a:ext cx="1828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743200" y="3657600"/>
            <a:ext cx="1828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2514600"/>
            <a:ext cx="228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Mathias </a:t>
            </a:r>
            <a:r>
              <a:rPr lang="en-US" sz="1400" dirty="0" err="1" smtClean="0"/>
              <a:t>Umbdenstock</a:t>
            </a:r>
            <a:r>
              <a:rPr lang="en-US" sz="1400" dirty="0" smtClean="0"/>
              <a:t> 30 yrs</a:t>
            </a:r>
          </a:p>
          <a:p>
            <a:r>
              <a:rPr lang="en-US" sz="1400" dirty="0" smtClean="0"/>
              <a:t>&amp; Salome  29 yrs</a:t>
            </a:r>
          </a:p>
          <a:p>
            <a:r>
              <a:rPr lang="en-US" sz="1400" dirty="0" smtClean="0"/>
              <a:t>Mathias Jr. 3 yrs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327660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George </a:t>
            </a:r>
            <a:r>
              <a:rPr lang="en-US" sz="1400" dirty="0" err="1" smtClean="0"/>
              <a:t>Herschberger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3810000"/>
            <a:ext cx="1819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Michael </a:t>
            </a:r>
            <a:r>
              <a:rPr lang="en-US" sz="1400" dirty="0" err="1" smtClean="0"/>
              <a:t>Umbdenstock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0"/>
            <a:ext cx="228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Many of these passengers are from Alsace &amp; settle in Lake County, Ill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Umbdenstock</a:t>
            </a:r>
            <a:r>
              <a:rPr lang="en-US" sz="3600" dirty="0" smtClean="0"/>
              <a:t> ca. 1926</a:t>
            </a:r>
            <a:endParaRPr lang="en-US" sz="3600" dirty="0"/>
          </a:p>
        </p:txBody>
      </p:sp>
      <p:pic>
        <p:nvPicPr>
          <p:cNvPr id="1026" name="Picture 2" descr="C:\Documents and Settings\User\My Documents\My Pictures\Umdenstock1926\Umdenstock1926.png"/>
          <p:cNvPicPr>
            <a:picLocks noChangeAspect="1" noChangeArrowheads="1"/>
          </p:cNvPicPr>
          <p:nvPr/>
        </p:nvPicPr>
        <p:blipFill>
          <a:blip r:embed="rId3" cstate="print">
            <a:lum bright="-20000" contrast="20000"/>
          </a:blip>
          <a:srcRect/>
          <a:stretch>
            <a:fillRect/>
          </a:stretch>
        </p:blipFill>
        <p:spPr bwMode="auto">
          <a:xfrm rot="16200000">
            <a:off x="1725149" y="27452"/>
            <a:ext cx="5541304" cy="7620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26670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1850 US Census</a:t>
            </a:r>
            <a:br>
              <a:rPr lang="en-US" sz="2800" dirty="0" smtClean="0"/>
            </a:br>
            <a:r>
              <a:rPr lang="en-US" sz="2000" dirty="0" err="1" smtClean="0"/>
              <a:t>Ela</a:t>
            </a:r>
            <a:r>
              <a:rPr lang="en-US" sz="2000" dirty="0" smtClean="0"/>
              <a:t>, Lake County Ill</a:t>
            </a:r>
            <a:endParaRPr lang="en-US" sz="2000" dirty="0"/>
          </a:p>
        </p:txBody>
      </p:sp>
      <p:pic>
        <p:nvPicPr>
          <p:cNvPr id="3" name="Picture 2" descr="C:\Documents and Settings\User\My Documents\My Pictures\UmbdenstockTree1978\UmbdenstockTree1978 010.png"/>
          <p:cNvPicPr>
            <a:picLocks noChangeAspect="1" noChangeArrowheads="1"/>
          </p:cNvPicPr>
          <p:nvPr/>
        </p:nvPicPr>
        <p:blipFill>
          <a:blip r:embed="rId3" cstate="print"/>
          <a:srcRect l="8842" t="3668" r="8822" b="17924"/>
          <a:stretch>
            <a:fillRect/>
          </a:stretch>
        </p:blipFill>
        <p:spPr bwMode="auto">
          <a:xfrm>
            <a:off x="3048000" y="0"/>
            <a:ext cx="5181600" cy="6785429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flipV="1">
            <a:off x="2286000" y="2209800"/>
            <a:ext cx="9906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14600" y="1752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3400" y="16002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Michael </a:t>
            </a:r>
            <a:r>
              <a:rPr lang="en-US" sz="1400" dirty="0" err="1" smtClean="0"/>
              <a:t>Umbdenstock</a:t>
            </a:r>
            <a:r>
              <a:rPr lang="en-US" sz="1400" dirty="0" smtClean="0"/>
              <a:t> age 30 yrs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2286000"/>
            <a:ext cx="2514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Mathias </a:t>
            </a:r>
            <a:r>
              <a:rPr lang="en-US" sz="1400" dirty="0" err="1" smtClean="0"/>
              <a:t>Umbdenstock</a:t>
            </a:r>
            <a:r>
              <a:rPr lang="en-US" sz="1400" dirty="0" smtClean="0"/>
              <a:t> Sr. </a:t>
            </a:r>
          </a:p>
          <a:p>
            <a:r>
              <a:rPr lang="en-US" sz="1400" dirty="0" smtClean="0"/>
              <a:t>age 30 yrs</a:t>
            </a:r>
          </a:p>
          <a:p>
            <a:r>
              <a:rPr lang="en-US" sz="1400" dirty="0" smtClean="0"/>
              <a:t>Mathias </a:t>
            </a:r>
            <a:r>
              <a:rPr lang="en-US" sz="1400" dirty="0" err="1" smtClean="0"/>
              <a:t>jr</a:t>
            </a:r>
            <a:r>
              <a:rPr lang="en-US" sz="1400" dirty="0" smtClean="0"/>
              <a:t>. age 7 yrs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26670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1860 US Census</a:t>
            </a:r>
            <a:br>
              <a:rPr lang="en-US" sz="2800" dirty="0" smtClean="0"/>
            </a:br>
            <a:r>
              <a:rPr lang="en-US" sz="2000" dirty="0" err="1" smtClean="0"/>
              <a:t>Ela</a:t>
            </a:r>
            <a:r>
              <a:rPr lang="en-US" sz="2000" dirty="0" smtClean="0"/>
              <a:t>, Lake County Ill</a:t>
            </a:r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09600" y="54864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2000" y="2286000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Sallie </a:t>
            </a:r>
            <a:r>
              <a:rPr lang="en-US" sz="1400" dirty="0" err="1" smtClean="0"/>
              <a:t>Umbdenstock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age 42 yrs</a:t>
            </a:r>
          </a:p>
          <a:p>
            <a:r>
              <a:rPr lang="en-US" sz="1400" dirty="0" smtClean="0"/>
              <a:t>Mathias Jr. age 16 yrs</a:t>
            </a:r>
          </a:p>
          <a:p>
            <a:r>
              <a:rPr lang="en-US" sz="1400" dirty="0" smtClean="0"/>
              <a:t>Sally age 10 yrs</a:t>
            </a:r>
          </a:p>
          <a:p>
            <a:r>
              <a:rPr lang="en-US" sz="1400" dirty="0" smtClean="0"/>
              <a:t>Caroline age 3 yrs</a:t>
            </a:r>
          </a:p>
          <a:p>
            <a:endParaRPr lang="en-US" sz="1400" dirty="0"/>
          </a:p>
        </p:txBody>
      </p:sp>
      <p:pic>
        <p:nvPicPr>
          <p:cNvPr id="2050" name="Picture 2" descr="C:\Documents and Settings\User\My Documents\My Pictures\UmbdenstockTree1978\UmbdenstockTree1978 011.png"/>
          <p:cNvPicPr>
            <a:picLocks noChangeAspect="1" noChangeArrowheads="1"/>
          </p:cNvPicPr>
          <p:nvPr/>
        </p:nvPicPr>
        <p:blipFill>
          <a:blip r:embed="rId3" cstate="print"/>
          <a:srcRect l="9822" t="4381" r="7842" b="17924"/>
          <a:stretch>
            <a:fillRect/>
          </a:stretch>
        </p:blipFill>
        <p:spPr bwMode="auto">
          <a:xfrm>
            <a:off x="3810000" y="0"/>
            <a:ext cx="4815281" cy="62484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2971800" y="2971800"/>
            <a:ext cx="10668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26670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1880 US Census</a:t>
            </a:r>
            <a:br>
              <a:rPr lang="en-US" sz="2800" dirty="0" smtClean="0"/>
            </a:br>
            <a:r>
              <a:rPr lang="en-US" sz="2000" dirty="0" err="1" smtClean="0"/>
              <a:t>Ela</a:t>
            </a:r>
            <a:r>
              <a:rPr lang="en-US" sz="2000" dirty="0" smtClean="0"/>
              <a:t>, Lake County Ill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2286000"/>
            <a:ext cx="2514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Mathias Jr. age 37 yrs</a:t>
            </a:r>
          </a:p>
          <a:p>
            <a:r>
              <a:rPr lang="en-US" sz="1400" dirty="0" smtClean="0"/>
              <a:t>Catherine (Sturm) 37 yrs </a:t>
            </a:r>
          </a:p>
          <a:p>
            <a:r>
              <a:rPr lang="en-US" sz="1400" dirty="0" smtClean="0"/>
              <a:t>Carrie age 10 yrs</a:t>
            </a:r>
          </a:p>
          <a:p>
            <a:r>
              <a:rPr lang="en-US" sz="1400" dirty="0" err="1" smtClean="0"/>
              <a:t>Emaline</a:t>
            </a:r>
            <a:r>
              <a:rPr lang="en-US" sz="1400" dirty="0" smtClean="0"/>
              <a:t> age 12 yrs</a:t>
            </a:r>
          </a:p>
          <a:p>
            <a:r>
              <a:rPr lang="en-US" sz="1400" dirty="0" smtClean="0"/>
              <a:t>John age 10 yrs</a:t>
            </a:r>
          </a:p>
          <a:p>
            <a:r>
              <a:rPr lang="en-US" sz="1400" dirty="0" smtClean="0"/>
              <a:t>William age 6 yrs</a:t>
            </a:r>
          </a:p>
          <a:p>
            <a:r>
              <a:rPr lang="en-US" sz="1400" dirty="0" smtClean="0"/>
              <a:t>Edward age 4 yrs</a:t>
            </a:r>
          </a:p>
          <a:p>
            <a:endParaRPr lang="en-US" sz="1400" dirty="0"/>
          </a:p>
        </p:txBody>
      </p:sp>
      <p:pic>
        <p:nvPicPr>
          <p:cNvPr id="3074" name="Picture 2" descr="C:\Documents and Settings\User\My Documents\My Pictures\UmbdenstockTree1978\UmbdenstockTree1978 012.png"/>
          <p:cNvPicPr>
            <a:picLocks noChangeAspect="1" noChangeArrowheads="1"/>
          </p:cNvPicPr>
          <p:nvPr/>
        </p:nvPicPr>
        <p:blipFill>
          <a:blip r:embed="rId3" cstate="print"/>
          <a:srcRect l="6882" t="3668" r="4901" b="22201"/>
          <a:stretch>
            <a:fillRect/>
          </a:stretch>
        </p:blipFill>
        <p:spPr bwMode="auto">
          <a:xfrm>
            <a:off x="3429000" y="381000"/>
            <a:ext cx="5011615" cy="57912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3124200" y="3733800"/>
            <a:ext cx="10668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971800" y="5105400"/>
            <a:ext cx="1066800" cy="2301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48768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George Sturm 35 yrs</a:t>
            </a:r>
          </a:p>
          <a:p>
            <a:r>
              <a:rPr lang="en-US" sz="1400" dirty="0" smtClean="0"/>
              <a:t>Salome 37 yrs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26670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1900 US Census</a:t>
            </a:r>
            <a:br>
              <a:rPr lang="en-US" sz="2800" dirty="0" smtClean="0"/>
            </a:br>
            <a:r>
              <a:rPr lang="en-US" sz="2000" dirty="0" err="1" smtClean="0"/>
              <a:t>Ela</a:t>
            </a:r>
            <a:r>
              <a:rPr lang="en-US" sz="2000" dirty="0" smtClean="0"/>
              <a:t>, Lake County Ill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2286000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Mathias Jr. age 56 yrs</a:t>
            </a:r>
          </a:p>
          <a:p>
            <a:r>
              <a:rPr lang="en-US" sz="1400" dirty="0" smtClean="0"/>
              <a:t>Elise 46 yrs </a:t>
            </a:r>
          </a:p>
          <a:p>
            <a:r>
              <a:rPr lang="en-US" sz="1400" dirty="0" smtClean="0"/>
              <a:t>Erna age 1 yrs</a:t>
            </a:r>
          </a:p>
          <a:p>
            <a:r>
              <a:rPr lang="en-US" sz="1400" dirty="0" smtClean="0"/>
              <a:t>Elsa age &lt;1 yrs</a:t>
            </a:r>
          </a:p>
          <a:p>
            <a:r>
              <a:rPr lang="en-US" sz="1400" dirty="0" smtClean="0"/>
              <a:t>George age 17 yrs</a:t>
            </a:r>
          </a:p>
          <a:p>
            <a:endParaRPr lang="en-US" sz="14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38200" y="4267200"/>
            <a:ext cx="1066800" cy="2301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48768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George Sturm 35 yrs</a:t>
            </a:r>
          </a:p>
          <a:p>
            <a:r>
              <a:rPr lang="en-US" sz="1400" dirty="0" smtClean="0"/>
              <a:t>Salome 37 yrs</a:t>
            </a:r>
            <a:endParaRPr lang="en-US" sz="1400" dirty="0"/>
          </a:p>
        </p:txBody>
      </p:sp>
      <p:pic>
        <p:nvPicPr>
          <p:cNvPr id="4098" name="Picture 2" descr="C:\Documents and Settings\User\My Documents\My Pictures\UmbdenstockTree1978\UmbdenstockTree1978 013.png"/>
          <p:cNvPicPr>
            <a:picLocks noChangeAspect="1" noChangeArrowheads="1"/>
          </p:cNvPicPr>
          <p:nvPr/>
        </p:nvPicPr>
        <p:blipFill>
          <a:blip r:embed="rId3" cstate="print"/>
          <a:srcRect l="5891" t="14367" b="20768"/>
          <a:stretch>
            <a:fillRect/>
          </a:stretch>
        </p:blipFill>
        <p:spPr bwMode="auto">
          <a:xfrm rot="16200000">
            <a:off x="3036775" y="468426"/>
            <a:ext cx="6270851" cy="5943599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2667000" y="2743200"/>
            <a:ext cx="10668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26670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1910 US Census</a:t>
            </a:r>
            <a:br>
              <a:rPr lang="en-US" sz="2800" dirty="0" smtClean="0"/>
            </a:br>
            <a:r>
              <a:rPr lang="en-US" sz="2000" dirty="0" err="1" smtClean="0"/>
              <a:t>Ela</a:t>
            </a:r>
            <a:r>
              <a:rPr lang="en-US" sz="2000" dirty="0" smtClean="0"/>
              <a:t>, Lake County Ill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352800"/>
            <a:ext cx="2057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Mathias Jr. age 66 yrs</a:t>
            </a:r>
          </a:p>
          <a:p>
            <a:r>
              <a:rPr lang="en-US" sz="1400" dirty="0" smtClean="0"/>
              <a:t>Anna 56 yrs </a:t>
            </a:r>
          </a:p>
          <a:p>
            <a:r>
              <a:rPr lang="en-US" sz="1400" dirty="0" smtClean="0"/>
              <a:t>Erna age 11 yrs</a:t>
            </a:r>
          </a:p>
          <a:p>
            <a:r>
              <a:rPr lang="en-US" sz="1400" dirty="0" smtClean="0"/>
              <a:t>Elsa age 10yrs</a:t>
            </a:r>
          </a:p>
          <a:p>
            <a:endParaRPr lang="en-US" sz="1400" dirty="0"/>
          </a:p>
        </p:txBody>
      </p:sp>
      <p:pic>
        <p:nvPicPr>
          <p:cNvPr id="5122" name="Picture 2" descr="C:\Documents and Settings\User\My Documents\My Pictures\UmbdenstockTree1978\UmbdenstockTree1978 014.png"/>
          <p:cNvPicPr>
            <a:picLocks noChangeAspect="1" noChangeArrowheads="1"/>
          </p:cNvPicPr>
          <p:nvPr/>
        </p:nvPicPr>
        <p:blipFill>
          <a:blip r:embed="rId3" cstate="print"/>
          <a:srcRect l="14713" t="7239" b="13640"/>
          <a:stretch>
            <a:fillRect/>
          </a:stretch>
        </p:blipFill>
        <p:spPr bwMode="auto">
          <a:xfrm rot="16200000">
            <a:off x="2714051" y="333950"/>
            <a:ext cx="5316101" cy="6781802"/>
          </a:xfrm>
          <a:prstGeom prst="rect">
            <a:avLst/>
          </a:prstGeom>
          <a:noFill/>
        </p:spPr>
      </p:pic>
      <p:cxnSp>
        <p:nvCxnSpPr>
          <p:cNvPr id="5" name="Straight Arrow Connector 4"/>
          <p:cNvCxnSpPr/>
          <p:nvPr/>
        </p:nvCxnSpPr>
        <p:spPr>
          <a:xfrm>
            <a:off x="1295400" y="4114800"/>
            <a:ext cx="1066800" cy="2301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26670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1920 US Census</a:t>
            </a:r>
            <a:br>
              <a:rPr lang="en-US" sz="2800" dirty="0" smtClean="0"/>
            </a:br>
            <a:r>
              <a:rPr lang="en-US" sz="2000" dirty="0" smtClean="0"/>
              <a:t>Vernon Twp, Lake County Ill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124200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Mathias Jr. age 76 yrs</a:t>
            </a:r>
          </a:p>
          <a:p>
            <a:r>
              <a:rPr lang="en-US" sz="1400" dirty="0" smtClean="0"/>
              <a:t>Elise 66 yrs </a:t>
            </a:r>
          </a:p>
          <a:p>
            <a:endParaRPr lang="en-US" sz="1400" dirty="0"/>
          </a:p>
        </p:txBody>
      </p:sp>
      <p:pic>
        <p:nvPicPr>
          <p:cNvPr id="6146" name="Picture 2" descr="C:\Documents and Settings\User\My Documents\My Pictures\UmbdenstockTree1978\UmbdenstockTree1978 015.png"/>
          <p:cNvPicPr>
            <a:picLocks noChangeAspect="1" noChangeArrowheads="1"/>
          </p:cNvPicPr>
          <p:nvPr/>
        </p:nvPicPr>
        <p:blipFill>
          <a:blip r:embed="rId3" cstate="print"/>
          <a:srcRect l="8832" t="7239" b="13640"/>
          <a:stretch>
            <a:fillRect/>
          </a:stretch>
        </p:blipFill>
        <p:spPr bwMode="auto">
          <a:xfrm rot="16200000">
            <a:off x="2817034" y="307166"/>
            <a:ext cx="5491134" cy="6553202"/>
          </a:xfrm>
          <a:prstGeom prst="rect">
            <a:avLst/>
          </a:prstGeom>
          <a:noFill/>
        </p:spPr>
      </p:pic>
      <p:cxnSp>
        <p:nvCxnSpPr>
          <p:cNvPr id="5" name="Straight Arrow Connector 4"/>
          <p:cNvCxnSpPr/>
          <p:nvPr/>
        </p:nvCxnSpPr>
        <p:spPr>
          <a:xfrm>
            <a:off x="1524000" y="3429000"/>
            <a:ext cx="1066800" cy="2301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Madelaine</a:t>
            </a:r>
            <a:r>
              <a:rPr lang="en-US" dirty="0" smtClean="0"/>
              <a:t> Umbdenstock Sturm</a:t>
            </a:r>
            <a:br>
              <a:rPr lang="en-US" dirty="0" smtClean="0"/>
            </a:br>
            <a:r>
              <a:rPr lang="en-US" dirty="0" smtClean="0"/>
              <a:t>1813-1853</a:t>
            </a:r>
            <a:br>
              <a:rPr lang="en-US" dirty="0" smtClean="0"/>
            </a:br>
            <a:r>
              <a:rPr lang="en-US" dirty="0" smtClean="0"/>
              <a:t>marries Andreas Sturm</a:t>
            </a:r>
            <a:br>
              <a:rPr lang="en-US" dirty="0" smtClean="0"/>
            </a:br>
            <a:r>
              <a:rPr lang="en-US" dirty="0" err="1" smtClean="0"/>
              <a:t>Ostheim</a:t>
            </a:r>
            <a:r>
              <a:rPr lang="en-US" dirty="0" smtClean="0"/>
              <a:t> ,Alsace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29000" cy="1143000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From: Pioneer stories of Cass County, Nebraska (dbase on-line) Ancestry Operations Provo, UT 2005</a:t>
            </a:r>
            <a:endParaRPr lang="en-US" sz="2000" dirty="0"/>
          </a:p>
        </p:txBody>
      </p:sp>
      <p:sp>
        <p:nvSpPr>
          <p:cNvPr id="2050" name="AutoShape 2" descr="data:image/png;base64,iVBORw0KGgoAAAANSUhEUgAABaAAAAMRCAYAAAAa5hEiAAAgAElEQVR4XuzYMREAAAgDMerfNCp+CwI65Jh+5wgQIECAAAECBAgQIECAAAECBAgQIECAQCCwYNMkAQIECBAgQIAAAQIECBAgQIAAAQIECBA4AdoT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JOrRUIAACAASURBV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FBpJREFU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4NuxQxoAAACGYf5dT8VYDRw0RyNAgAABAgQIECBAgAABAgQIECBAgMAiIEAvrEYJECBAgAABAgQIECBAgAABAgQIECBAQID2AQIECBAgQIAAAQIECBAgQIAAAQIECBBYBATohdUoAQIECBAgQIAAAQIECBAgQIAAAQIECAjQPkCAAAECBAgQIECAAAECBAgQIECAAAECi4AAvbAaJUCAAAECBAgQIECAAAECBAgQIECAAAEB2gcIECBAgAABAgQIECBAgAABAgQIECBAYBEQoBdWowQIECBAgAABAgQIECBAgAABAgQIECAgQPsAAQIECBAgQIAAAQIECBAgQIAAAQIECCwCAvTCapQAAQIECBAgQIAAAQIECBAgQIAAAQIEBGgfIECAAAECBAgQIECAAAECBAgQIECAAIFFQIBeWI0SIECAAAECBAgQIECAAAECBAgQIECAgADtAwQIECBAgAABAgQIECBAgAABAgQIECCwCAjQC6tRAgQIECBAgAABAgQIECBAgAABAgQIEBCgfYAAAQIECBAgQIAAAQIECBAgQIAAAQIEFgEBemE1SoAAAQIECBAgQIAAAQIECBAgQIAAAQICtA8QIECAAAECBAgQIECAAAECBAgQIECAwCIgQC+sRgkQIECAAAECBAgQIECAAAECBAgQIEBAgPYBAgQIECBAgAABAgQIECBAgAABAgQIEFgEBOiF1SgBAgQIECBAgAABAgQIECBAgAABAgQICNA+QIAAAQIECBAgQIAAAQIECBAgQIAAAQKLgAC9sBolQIAAAQIECBAgQIAAAQIECBAgQIAAAQHaBwgQIECAAAECBAgQIECAAAECBAgQIEBgERCgF1ajBAgQIECAAAECBAgQIECAAAECBAgQICBA+wABAgQIECBAgAABAgQIECBAgAABAgQILAIC9MJqlAABAgQIECBAgAABAgQIECBAgAABAgQEaB8gQIAAAQIECBAgQIAAAQIECBAgQIAAgUVAgF5YjRIgQIAAAQIECBAgQIAAAQIECBAgQICAAO0DBAgQIECAAAECBAgQIECAAAECBAgQILAICNALq1ECBAgQIECAAAECBAgQIECAAAECBAgQEKB9gAABAgQIECBAgAABAgQIECBAgAABAgQWAQF6YTVKgAABAgQIECBAgAABAgQIECBAgAABAgK0DxAgQIAAAQIECBAgQIAAAQIECBAgQIDAIiBAL6xGCRAgQIAAAQIECBAgQIAAAQIECBAgQECA9gECBAgQIECAAAECBAgQIECAAAECBAgQWAQE6IXVKAECBAgQIECAAAECBAgQIECAAAECBAgI0D5AgAABAgQIECBAgAABAgQIECBAgAABAouAAL2wGiVAgAABAgQIECBAgAABAgQIECBAgAABAdoHCBAgQIAAAQIECBAgQIAAAQIECBAgQGAREKAXVqMECBAgQIAAAQIECBAgQIAAAQIECBAgIED7AAECBAgQIECAAAECBAgQIECAAAECBAgsAgL0wmqUAAECBAgQIECAAAECBAgQIECAAAECBARoHyBAgAABAgQIECBAgAABAgQIECBAgACBRUCAXliNEiBAgAABAgQIECBAgAABAgQIECBAgIAA7QMECBAgQIAAAQIECBAgQIAAAQIECBAgsAgI0AurUQIECBAgQIAAAQIECBAgQIAAAQIECBAQoH2AAAECBAgQIECAAAECBAgQIECAAAECBBYBAXphNUqAAAECBAgQIECAAAECBAgQIECAAAECArQPECBAgAABAgQIECBAgAABAgQIECBAgMAiIEAvrEYJECBAgAABAgQIECBAgAABAgQIECBAQID2AQIECBAgQIAAAQIECBAgQIAAAQIECBBYBATohdUoAQIECBAgQIAAAQIECBAgQIAAAQIECAjQPkCAAAECBAgQIECAAAECBAgQIECAAAECi4AAvbAaJUCAAAECBAgQIECAAAECBAgQIECAAAEB2gcIECBAgAABAgQIECBAgAABAgQIECBAYBEQoBdWowQIECBAgAABAgQIECBAgAABAgQIECAgQPsAAQIECBAgQIAAAQIECBAgQIAAAQIECCwCAvTCapQAAQIECBAgQIAAAQIECBAgQIAAAQIEBGgfIECAAAECBAgQIECAAAECBAgQIECAAIFFQIBeWI0SIECAAAECBAgQIECAAAECBAgQIECAgADtAwQIECBAgAABAgQIECBAgAABAgQIECCwCAjQC6tRAgQIECBAgAABAgQIECBAgAABAgQIEBCgfYAAAQIECBAgQIAAAQIECBAgQIAAAQIEFgEBemE1SoAAAQIECBAgQIAAAQIECBAgQIAAAQICtA8QIECAAAECBAgQIECAAAECBAgQIECAwCIgQC+sRgkQIECAAAECBAgQIECAAAECBAgQIEBAgPYBAgQIECBAgAABAgQIECBAgAABAgQIEFgEBOiF1SgBAgQIECBAgAABAgQIECBAgAABAgQICNA+QIAAAQIECBAgQIAAAQIECBAgQIAAAQKLgAC9sBolQIAAAQIECBAgQIAAAQIECBAgQIAAAQHaBwgQIECAAAECBAgQIECAAAECBAgQIEBgERCgF1ajBAgQIECAAAECBAgQIECAAAECBAgQICBA+wABAgQIECBAgAABAgQIECBAgAABAgQILAIBopADEjuEUYA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data:image/png;base64,iVBORw0KGgoAAAANSUhEUgAABaAAAAMRCAYAAAAa5hEiAAAgAElEQVR4XuzYMREAAAgDMerfNCp+CwI65Jh+5wgQIECAAAECBAgQIECAAAECBAgQIECAQCCwYNMkAQIECBAgQIAAAQIECBAgQIAAAQIECBA4AdoT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JOrRUIAACAASURBV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FBpJREFU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4NuxQxoAAACGYf5dT8VYDRw0RyNAgAABAgQIECBAgAABAgQIECBAgMAiIEAvrEYJECBAgAABAgQIECBAgAABAgQIECBAQID2AQIECBAgQIAAAQIECBAgQIAAAQIECBBYBATohdUoAQIECBAgQIAAAQIECBAgQIAAAQIECAjQPkCAAAECBAgQIECAAAECBAgQIECAAAECi4AAvbAaJUCAAAECBAgQIECAAAECBAgQIECAAAEB2gcIECBAgAABAgQIECBAgAABAgQIECBAYBEQoBdWowQIECBAgAABAgQIECBAgAABAgQIECAgQPsAAQIECBAgQIAAAQIECBAgQIAAAQIECCwCAvTCapQAAQIECBAgQIAAAQIECBAgQIAAAQIEBGgfIECAAAECBAgQIECAAAECBAgQIECAAIFFQIBeWI0SIECAAAECBAgQIECAAAECBAgQIECAgADtAwQIECBAgAABAgQIECBAgAABAgQIECCwCAjQC6tRAgQIECBAgAABAgQIECBAgAABAgQIEBCgfYAAAQIECBAgQIAAAQIECBAgQIAAAQIEFgEBemE1SoAAAQIECBAgQIAAAQIECBAgQIAAAQICtA8QIECAAAECBAgQIECAAAECBAgQIECAwCIgQC+sRgkQIECAAAECBAgQIECAAAECBAgQIEBAgPYBAgQIECBAgAABAgQIECBAgAABAgQIEFgEBOiF1SgBAgQIECBAgAABAgQIECBAgAABAgQICNA+QIAAAQIECBAgQIAAAQIECBAgQIAAAQKLgAC9sBolQIAAAQIECBAgQIAAAQIECBAgQIAAAQHaBwgQIECAAAECBAgQIECAAAECBAgQIEBgERCgF1ajBAgQIECAAAECBAgQIECAAAECBAgQICBA+wABAgQIECBAgAABAgQIECBAgAABAgQILAIC9MJqlAABAgQIECBAgAABAgQIECBAgAABAgQEaB8gQIAAAQIECBAgQIAAAQIECBAgQIAAgUVAgF5YjRIgQIAAAQIECBAgQIAAAQIECBAgQICAAO0DBAgQIECAAAECBAgQIECAAAECBAgQILAICNALq1ECBAgQIECAAAECBAgQIECAAAECBAgQEKB9gAABAgQIECBAgAABAgQIECBAgAABAgQWAQF6YTVKgAABAgQIECBAgAABAgQIECBAgAABAgK0DxAgQIAAAQIECBAgQIAAAQIECBAgQIDAIiBAL6xGCRAgQIAAAQIECBAgQIAAAQIECBAgQECA9gECBAgQIECAAAECBAgQIECAAAECBAgQWAQE6IXVKAECBAgQIECAAAECBAgQIECAAAECBAgI0D5AgAABAgQIECBAgAABAgQIECBAgAABAouAAL2wGiVAgAABAgQIECBAgAABAgQIECBAgAABAdoHCBAgQIAAAQIECBAgQIAAAQIECBAgQGAREKAXVqMECBAgQIAAAQIECBAgQIAAAQIECBAgIED7AAECBAgQIECAAAECBAgQIECAAAECBAgsAgL0wmqUAAECBAgQIECAAAECBAgQIECAAAECBARoHyBAgAABAgQIECBAgAABAgQIECBAgACBRUCAXliNEiBAgAABAgQIECBAgAABAgQIECBAgIAA7QMECBAgQIAAAQIECBAgQIAAAQIECBAgsAgI0AurUQIECBAgQIAAAQIECBAgQIAAAQIECBAQoH2AAAECBAgQIECAAAECBAgQIECAAAECBBYBAXphNUqAAAECBAgQIECAAAECBAgQIECAAAECArQPECBAgAABAgQIECBAgAABAgQIECBAgMAiIEAvrEYJECBAgAABAgQIECBAgAABAgQIECBAQID2AQIECBAgQIAAAQIECBAgQIAAAQIECBBYBATohdUoAQIECBAgQIAAAQIECBAgQIAAAQIECAjQPkCAAAECBAgQIECAAAECBAgQIECAAAECi4AAvbAaJUCAAAECBAgQIECAAAECBAgQIECAAAEB2gcIECBAgAABAgQIECBAgAABAgQIECBAYBEQoBdWowQIECBAgAABAgQIECBAgAABAgQIECAgQPsAAQIECBAgQIAAAQIECBAgQIAAAQIECCwCAvTCapQAAQIECBAgQIAAAQIECBAgQIAAAQIEBGgfIECAAAECBAgQIECAAAECBAgQIECAAIFFQIBeWI0SIECAAAECBAgQIECAAAECBAgQIECAgADtAwQIECBAgAABAgQIECBAgAABAgQIECCwCAjQC6tRAgQIECBAgAABAgQIECBAgAABAgQIEBCgfYAAAQIECBAgQIAAAQIECBAgQIAAAQIEFgEBemE1SoAAAQIECBAgQIAAAQIECBAgQIAAAQICtA8QIECAAAECBAgQIECAAAECBAgQIECAwCIgQC+sRgkQIECAAAECBAgQIECAAAECBAgQIEBAgPYBAgQIECBAgAABAgQIECBAgAABAgQIEFgEBOiF1SgBAgQIECBAgAABAgQIECBAgAABAgQICNA+QIAAAQIECBAgQIAAAQIECBAgQIAAAQKLgAC9sBolQIAAAQIECBAgQIAAAQIECBAgQIAAAQHaBwgQIECAAAECBAgQIECAAAECBAgQIEBgERCgF1ajBAgQIECAAAECBAgQIECAAAECBAgQICBA+wABAgQIECBAgAABAgQIECBAgAABAgQILAIBopADEjuEUYA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data:image/png;base64,iVBORw0KGgoAAAANSUhEUgAABaAAAAMRCAYAAAAa5hEiAAAgAElEQVR4XuzYMREAAAgDMerfNCp+CwI65Jh+5wgQIECAAAECBAgQIECAAAECBAgQIECAQCCwYNMkAQIECBAgQIAAAQIECBAgQIAAAQIECBA4AdoT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JOrRUIAACAASURBV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FBpJREFU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/QABAgQIECBAgAABAgQIECBAgAABAgQIJAICdMJqlAABAgQIECBAgAABAgQIECBAgAABAgQEaD9A4NuxQxoAAACGYf5dT8VYDRw0RyNAgAABAgQIECBAgAABAgQIECBAgMAiIEAvrEYJECBAgAABAgQIECBAgAABAgQIECBAQID2AQIECBAgQIAAAQIECBAgQIAAAQIECBBYBATohdUoAQIECBAgQIAAAQIECBAgQIAAAQIECAjQPkCAAAECBAgQIECAAAECBAgQIECAAAECi4AAvbAaJUCAAAECBAgQIECAAAECBAgQIECAAAEB2gcIECBAgAABAgQIECBAgAABAgQIECBAYBEQoBdWowQIECBAgAABAgQIECBAgAABAgQIECAgQPsAAQIECBAgQIAAAQIECBAgQIAAAQIECCwCAvTCapQAAQIECBAgQIAAAQIECBAgQIAAAQIEBGgfIECAAAECBAgQIECAAAECBAgQIECAAIFFQIBeWI0SIECAAAECBAgQIECAAAECBAgQIECAgADtAwQIECBAgAABAgQIECBAgAABAgQIECCwCAjQC6tRAgQIECBAgAABAgQIECBAgAABAgQIEBCgfYAAAQIECBAgQIAAAQIECBAgQIAAAQIEFgEBemE1SoAAAQIECBAgQIAAAQIECBAgQIAAAQICtA8QIECAAAECBAgQIECAAAECBAgQIECAwCIgQC+sRgkQIECAAAECBAgQIECAAAECBAgQIEBAgPYBAgQIECBAgAABAgQIECBAgAABAgQIEFgEBOiF1SgBAgQIECBAgAABAgQIECBAgAABAgQICNA+QIAAAQIECBAgQIAAAQIECBAgQIAAAQKLgAC9sBolQIAAAQIECBAgQIAAAQIECBAgQIAAAQHaBwgQIECAAAECBAgQIECAAAECBAgQIEBgERCgF1ajBAgQIECAAAECBAgQIECAAAECBAgQICBA+wABAgQIECBAgAABAgQIECBAgAABAgQILAIC9MJqlAABAgQIECBAgAABAgQIECBAgAABAgQEaB8gQIAAAQIECBAgQIAAAQIECBAgQIAAgUVAgF5YjRIgQIAAAQIECBAgQIAAAQIECBAgQICAAO0DBAgQIECAAAECBAgQIECAAAECBAgQILAICNALq1ECBAgQIECAAAECBAgQIECAAAECBAgQEKB9gAABAgQIECBAgAABAgQIECBAgAABAgQWAQF6YTVKgAABAgQIECBAgAABAgQIECBAgAABAgK0DxAgQIAAAQIECBAgQIAAAQIECBAgQIDAIiBAL6xGCRAgQIAAAQIECBAgQIAAAQIECBAgQECA9gECBAgQIECAAAECBAgQIECAAAECBAgQWAQE6IXVKAECBAgQIECAAAECBAgQIECAAAECBAgI0D5AgAABAgQIECBAgAABAgQIECBAgAABAouAAL2wGiVAgAABAgQIECBAgAABAgQIECBAgAABAdoHCBAgQIAAAQIECBAgQIAAAQIECBAgQGAREKAXVqMECBAgQIAAAQIECBAgQIAAAQIECBAgIED7AAECBAgQIECAAAECBAgQIECAAAECBAgsAgL0wmqUAAECBAgQIECAAAECBAgQIECAAAECBARoHyBAgAABAgQIECBAgAABAgQIECBAgACBRUCAXliNEiBAgAABAgQIECBAgAABAgQIECBAgIAA7QMECBAgQIAAAQIECBAgQIAAAQIECBAgsAgI0AurUQIECBAgQIAAAQIECBAgQIAAAQIECBAQoH2AAAECBAgQIECAAAECBAgQIECAAAECBBYBAXphNUqAAAECBAgQIECAAAECBAgQIECAAAECArQPECBAgAABAgQIECBAgAABAgQIECBAgMAiIEAvrEYJECBAgAABAgQIECBAgAABAgQIECBAQID2AQIECBAgQIAAAQIECBAgQIAAAQIECBBYBATohdUoAQIECBAgQIAAAQIECBAgQIAAAQIECAjQPkCAAAECBAgQIECAAAECBAgQIECAAAECi4AAvbAaJUCAAAECBAgQIECAAAECBAgQIECAAAEB2gcIECBAgAABAgQIECBAgAABAgQIECBAYBEQoBdWowQIECBAgAABAgQIECBAgAABAgQIECAgQPsAAQIECBAgQIAAAQIECBAgQIAAAQIECCwCAvTCapQAAQIECBAgQIAAAQIECBAgQIAAAQIEBGgfIECAAAECBAgQIECAAAECBAgQIECAAIFFQIBeWI0SIECAAAECBAgQIECAAAECBAgQIECAgADtAwQIECBAgAABAgQIECBAgAABAgQIECCwCAjQC6tRAgQIECBAgAABAgQIECBAgAABAgQIEBCgfYAAAQIECBAgQIAAAQIECBAgQIAAAQIEFgEBemE1SoAAAQIECBAgQIAAAQIECBAgQIAAAQICtA8QIECAAAECBAgQIECAAAECBAgQIECAwCIgQC+sRgkQIECAAAECBAgQIECAAAECBAgQIEBAgPYBAgQIECBAgAABAgQIECBAgAABAgQIEFgEBOiF1SgBAgQIECBAgAABAgQIECBAgAABAgQICNA+QIAAAQIECBAgQIAAAQIECBAgQIAAAQKLgAC9sBolQIAAAQIECBAgQIAAAQIECBAgQIAAAQHaBwgQIECAAAECBAgQIECAAAECBAgQIEBgERCgF1ajBAgQIECAAAECBAgQIECAAAECBAgQICBA+wABAgQIECBAgAABAgQIECBAgAABAgQILAIBopADEjuEUYA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 descr="C:\Documents and Settings\User\My Documents\My Pictures\1870CensusSturm\1870CensusSturm 002.png"/>
          <p:cNvPicPr>
            <a:picLocks noChangeAspect="1" noChangeArrowheads="1"/>
          </p:cNvPicPr>
          <p:nvPr/>
        </p:nvPicPr>
        <p:blipFill>
          <a:blip r:embed="rId3" cstate="print"/>
          <a:srcRect t="2955" r="16663" b="17924"/>
          <a:stretch>
            <a:fillRect/>
          </a:stretch>
        </p:blipFill>
        <p:spPr bwMode="auto">
          <a:xfrm>
            <a:off x="3612206" y="0"/>
            <a:ext cx="5252909" cy="68580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2895600" y="2057400"/>
            <a:ext cx="1905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048000" y="2209800"/>
            <a:ext cx="1828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14400" y="1905000"/>
            <a:ext cx="1840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Who is John Sturm?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23622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Andre Sturm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5410200"/>
            <a:ext cx="304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Copy taken from another Ancestry Tree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s-media-cache-ak0.pinimg.com/736x/7e/73/d9/7e73d94f6f79ecf1778cbbf1ba9a07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680159"/>
            <a:ext cx="7696200" cy="5006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etc.usf.edu/maps/pages/3300/3328/3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143000"/>
            <a:ext cx="6362700" cy="48639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1860 US Census</a:t>
            </a:r>
            <a:br>
              <a:rPr lang="en-US" sz="3200" dirty="0" smtClean="0"/>
            </a:br>
            <a:r>
              <a:rPr lang="en-US" sz="3200" dirty="0" smtClean="0"/>
              <a:t>Mt Pleasant Twp</a:t>
            </a:r>
            <a:br>
              <a:rPr lang="en-US" sz="3200" dirty="0" smtClean="0"/>
            </a:br>
            <a:r>
              <a:rPr lang="en-US" sz="3200" dirty="0" smtClean="0"/>
              <a:t>Cass Co. NE</a:t>
            </a:r>
            <a:endParaRPr lang="en-US" sz="3200" dirty="0"/>
          </a:p>
        </p:txBody>
      </p:sp>
      <p:pic>
        <p:nvPicPr>
          <p:cNvPr id="35842" name="Picture 2" descr="C:\Documents and Settings\User\My Documents\My Pictures\1870CensusSturm\1870CensusSturm 005.png"/>
          <p:cNvPicPr>
            <a:picLocks noChangeAspect="1" noChangeArrowheads="1"/>
          </p:cNvPicPr>
          <p:nvPr/>
        </p:nvPicPr>
        <p:blipFill>
          <a:blip r:embed="rId3" cstate="print"/>
          <a:srcRect l="8822" t="4277" r="7862" b="15177"/>
          <a:stretch>
            <a:fillRect/>
          </a:stretch>
        </p:blipFill>
        <p:spPr bwMode="auto">
          <a:xfrm>
            <a:off x="3276600" y="0"/>
            <a:ext cx="5158673" cy="6858000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2590800" y="4343400"/>
            <a:ext cx="10668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4038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Andre Sturm, 60 yrs</a:t>
            </a:r>
          </a:p>
          <a:p>
            <a:r>
              <a:rPr lang="en-US" dirty="0" smtClean="0"/>
              <a:t>Andrew, 25 yrs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81000"/>
            <a:ext cx="35052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1870 US Census </a:t>
            </a:r>
            <a:r>
              <a:rPr lang="en-US" sz="2200" dirty="0" smtClean="0"/>
              <a:t>Mt Pleasant Twp</a:t>
            </a:r>
            <a:br>
              <a:rPr lang="en-US" sz="2200" dirty="0" smtClean="0"/>
            </a:br>
            <a:r>
              <a:rPr lang="en-US" sz="2200" dirty="0" smtClean="0"/>
              <a:t>Cass County, NE</a:t>
            </a:r>
            <a:endParaRPr lang="en-US" sz="2200" dirty="0"/>
          </a:p>
        </p:txBody>
      </p:sp>
      <p:pic>
        <p:nvPicPr>
          <p:cNvPr id="2" name="Picture 2" descr="C:\Documents and Settings\User\My Documents\My Pictures\1870CensusSturm\1870CensusSturm 001.png"/>
          <p:cNvPicPr>
            <a:picLocks noChangeAspect="1" noChangeArrowheads="1"/>
          </p:cNvPicPr>
          <p:nvPr/>
        </p:nvPicPr>
        <p:blipFill>
          <a:blip r:embed="rId3" cstate="print"/>
          <a:srcRect l="9822" t="4381" r="7842" b="17924"/>
          <a:stretch>
            <a:fillRect/>
          </a:stretch>
        </p:blipFill>
        <p:spPr bwMode="auto">
          <a:xfrm>
            <a:off x="3581400" y="533400"/>
            <a:ext cx="4521666" cy="5867400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3048000" y="29718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19200" y="2514600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Andy Sturm</a:t>
            </a:r>
          </a:p>
          <a:p>
            <a:r>
              <a:rPr lang="en-US" dirty="0" smtClean="0"/>
              <a:t>Age 70</a:t>
            </a:r>
          </a:p>
          <a:p>
            <a:r>
              <a:rPr lang="en-US" dirty="0" smtClean="0"/>
              <a:t>Retired Farmer from France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81000"/>
            <a:ext cx="35052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1870 US Census </a:t>
            </a:r>
            <a:r>
              <a:rPr lang="en-US" sz="2200" dirty="0" smtClean="0"/>
              <a:t>Mt Pleasant Twp</a:t>
            </a:r>
            <a:br>
              <a:rPr lang="en-US" sz="2200" dirty="0" smtClean="0"/>
            </a:br>
            <a:r>
              <a:rPr lang="en-US" sz="2200" dirty="0" smtClean="0"/>
              <a:t>Cass County, NE</a:t>
            </a:r>
            <a:endParaRPr lang="en-US" sz="2200" dirty="0"/>
          </a:p>
        </p:txBody>
      </p:sp>
      <p:pic>
        <p:nvPicPr>
          <p:cNvPr id="2050" name="Picture 2" descr="C:\Documents and Settings\User\My Documents\My Pictures\1870CensusSturm\1870CensusSturm.png"/>
          <p:cNvPicPr>
            <a:picLocks noChangeAspect="1" noChangeArrowheads="1"/>
          </p:cNvPicPr>
          <p:nvPr/>
        </p:nvPicPr>
        <p:blipFill>
          <a:blip r:embed="rId3" cstate="print"/>
          <a:srcRect l="7862" t="2955" r="7842" b="17924"/>
          <a:stretch>
            <a:fillRect/>
          </a:stretch>
        </p:blipFill>
        <p:spPr bwMode="auto">
          <a:xfrm>
            <a:off x="3810000" y="228600"/>
            <a:ext cx="4876800" cy="6294474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3505200" y="51054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71600" y="43434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Andrew Sturm</a:t>
            </a:r>
          </a:p>
          <a:p>
            <a:r>
              <a:rPr lang="en-US" dirty="0" smtClean="0"/>
              <a:t>Age 35</a:t>
            </a:r>
          </a:p>
          <a:p>
            <a:r>
              <a:rPr lang="en-US" dirty="0" smtClean="0"/>
              <a:t>Farmer</a:t>
            </a:r>
          </a:p>
          <a:p>
            <a:r>
              <a:rPr lang="en-US" dirty="0" smtClean="0"/>
              <a:t>From France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228600"/>
            <a:ext cx="33528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1878 Nebraska State Census</a:t>
            </a:r>
            <a:endParaRPr lang="en-US" sz="3200" dirty="0"/>
          </a:p>
        </p:txBody>
      </p:sp>
      <p:pic>
        <p:nvPicPr>
          <p:cNvPr id="34818" name="Picture 2" descr="C:\Documents and Settings\User\My Documents\My Pictures\1870CensusSturm\1870CensusSturm 003.png"/>
          <p:cNvPicPr>
            <a:picLocks noChangeAspect="1" noChangeArrowheads="1"/>
          </p:cNvPicPr>
          <p:nvPr/>
        </p:nvPicPr>
        <p:blipFill>
          <a:blip r:embed="rId3" cstate="print"/>
          <a:srcRect t="4388" b="12214"/>
          <a:stretch>
            <a:fillRect/>
          </a:stretch>
        </p:blipFill>
        <p:spPr bwMode="auto">
          <a:xfrm rot="16200000">
            <a:off x="638339" y="866937"/>
            <a:ext cx="5581324" cy="6400802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 flipH="1">
            <a:off x="5638800" y="3581400"/>
            <a:ext cx="1447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86600" y="32766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Andrew Sturm </a:t>
            </a:r>
          </a:p>
          <a:p>
            <a:r>
              <a:rPr lang="en-US" sz="1600" dirty="0" smtClean="0"/>
              <a:t>&amp; Family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My Documents\My Pictures\1910 USCensus-ErvinBiere\1910 USCensus-ErvinBiere.png"/>
          <p:cNvPicPr>
            <a:picLocks noChangeAspect="1" noChangeArrowheads="1"/>
          </p:cNvPicPr>
          <p:nvPr/>
        </p:nvPicPr>
        <p:blipFill>
          <a:blip r:embed="rId3" cstate="print"/>
          <a:srcRect l="21585" t="8762" r="1960" b="18436"/>
          <a:stretch>
            <a:fillRect/>
          </a:stretch>
        </p:blipFill>
        <p:spPr bwMode="auto">
          <a:xfrm rot="16200000">
            <a:off x="2995749" y="128451"/>
            <a:ext cx="4981302" cy="6705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133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1910 US Census</a:t>
            </a:r>
            <a:endParaRPr lang="en-US" sz="36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905000" y="34290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3276600"/>
            <a:ext cx="974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Ervin </a:t>
            </a:r>
            <a:r>
              <a:rPr lang="en-US" sz="1400" dirty="0" err="1" smtClean="0"/>
              <a:t>Biere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12240</TotalTime>
  <Words>732</Words>
  <Application>Microsoft Office PowerPoint</Application>
  <PresentationFormat>On-screen Show (4:3)</PresentationFormat>
  <Paragraphs>303</Paragraphs>
  <Slides>41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Umbdenstock &amp;  Schroeder’s to Lake County  Illinois</vt:lpstr>
      <vt:lpstr>Anna Elizabeth Schroeder’s Obit 29 Nov 1853 - 27 Dec 1933</vt:lpstr>
      <vt:lpstr>Anna Elisabeth &amp; Mathias Umbdenstock Marriage</vt:lpstr>
      <vt:lpstr>Anna Elizabeth’s Death Certificate</vt:lpstr>
      <vt:lpstr>Hesse Kassel</vt:lpstr>
      <vt:lpstr>Lorraine’s Paper ca. 1938</vt:lpstr>
      <vt:lpstr>Anna Elizabeth Schroeder Family</vt:lpstr>
      <vt:lpstr>Otto Schroeder’s Memorial</vt:lpstr>
      <vt:lpstr>Paul Schroeder’s Emigration Ship Agusta Victoria Arrival 8 Nov 1890, NY</vt:lpstr>
      <vt:lpstr>1900 Census Paul Schroeder &amp;  Aunt Anna Gertrude</vt:lpstr>
      <vt:lpstr>Aunt Anna Maria Glanz Anna Elizabeth’s Sister</vt:lpstr>
      <vt:lpstr>1920 Census Paul &amp; Louise Schroeder</vt:lpstr>
      <vt:lpstr>Paul &amp; Louise Schroeder 1940 Census</vt:lpstr>
      <vt:lpstr>Oscar, Gertrud, Emma &amp; Max Hensel  from Moabit, Berlin, Germany,  Jun 28, 1883</vt:lpstr>
      <vt:lpstr>1910 US Census Gertrude Hensel Pasadena, CA</vt:lpstr>
      <vt:lpstr>1920 US Census Wm M Hensel</vt:lpstr>
      <vt:lpstr>William Max Hensel</vt:lpstr>
      <vt:lpstr>1940 US Census William &amp; Mary Hensel Chicago</vt:lpstr>
      <vt:lpstr>Just like 1957</vt:lpstr>
      <vt:lpstr>Mathias Umbdenstock (Jr.) &amp; Elizabeth Ann Schroeder b. 1843-d.1933 b.1853-d.1912</vt:lpstr>
      <vt:lpstr> Umbdenstock Tree  Ostheim, Haut-Rhin, Alsace France</vt:lpstr>
      <vt:lpstr> Melchior Umbdenstock Tree Ostheim, Haut-Rhin, Alsace France</vt:lpstr>
      <vt:lpstr> Maria Magdalena Umbdenstock Tree Ostheim, Haut-Rhin, Alsace France</vt:lpstr>
      <vt:lpstr> Salome Hintermann Tree Hunawihr, Haut-Rhin, Alsace France</vt:lpstr>
      <vt:lpstr>Ship Apollo Manifest 19 July 1847 Le Havre – New York</vt:lpstr>
      <vt:lpstr>Umbdenstock ca. 1926</vt:lpstr>
      <vt:lpstr>1850 US Census Ela, Lake County Ill</vt:lpstr>
      <vt:lpstr>1860 US Census Ela, Lake County Ill</vt:lpstr>
      <vt:lpstr>1880 US Census Ela, Lake County Ill</vt:lpstr>
      <vt:lpstr>1900 US Census Ela, Lake County Ill</vt:lpstr>
      <vt:lpstr>1910 US Census Ela, Lake County Ill</vt:lpstr>
      <vt:lpstr>1920 US Census Vernon Twp, Lake County Ill</vt:lpstr>
      <vt:lpstr>Madelaine Umbdenstock Sturm 1813-1853 marries Andreas Sturm Ostheim ,Alsace</vt:lpstr>
      <vt:lpstr>From: Pioneer stories of Cass County, Nebraska (dbase on-line) Ancestry Operations Provo, UT 2005</vt:lpstr>
      <vt:lpstr>Slide 35</vt:lpstr>
      <vt:lpstr>Slide 36</vt:lpstr>
      <vt:lpstr>1860 US Census Mt Pleasant Twp Cass Co. NE</vt:lpstr>
      <vt:lpstr>1870 US Census Mt Pleasant Twp Cass County, NE</vt:lpstr>
      <vt:lpstr>1870 US Census Mt Pleasant Twp Cass County, NE</vt:lpstr>
      <vt:lpstr>1878 Nebraska State Census</vt:lpstr>
      <vt:lpstr>1910 US Census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Germans to…Miscellaneous Slides</dc:title>
  <dc:creator>User</dc:creator>
  <cp:lastModifiedBy>User</cp:lastModifiedBy>
  <cp:revision>387</cp:revision>
  <dcterms:created xsi:type="dcterms:W3CDTF">2013-09-19T00:02:13Z</dcterms:created>
  <dcterms:modified xsi:type="dcterms:W3CDTF">2017-02-01T19:23:19Z</dcterms:modified>
</cp:coreProperties>
</file>